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07" r:id="rId3"/>
    <p:sldId id="308" r:id="rId4"/>
    <p:sldId id="309" r:id="rId5"/>
    <p:sldId id="363" r:id="rId6"/>
    <p:sldId id="311" r:id="rId7"/>
    <p:sldId id="312" r:id="rId8"/>
    <p:sldId id="310" r:id="rId9"/>
    <p:sldId id="313" r:id="rId10"/>
    <p:sldId id="314" r:id="rId11"/>
    <p:sldId id="315" r:id="rId12"/>
    <p:sldId id="316" r:id="rId13"/>
    <p:sldId id="317" r:id="rId14"/>
    <p:sldId id="319" r:id="rId15"/>
    <p:sldId id="320" r:id="rId16"/>
    <p:sldId id="322" r:id="rId17"/>
    <p:sldId id="318" r:id="rId18"/>
    <p:sldId id="323" r:id="rId19"/>
    <p:sldId id="324" r:id="rId20"/>
    <p:sldId id="340" r:id="rId21"/>
    <p:sldId id="341" r:id="rId22"/>
    <p:sldId id="379" r:id="rId23"/>
    <p:sldId id="376" r:id="rId24"/>
    <p:sldId id="378" r:id="rId25"/>
    <p:sldId id="380" r:id="rId26"/>
    <p:sldId id="382" r:id="rId27"/>
    <p:sldId id="257" r:id="rId28"/>
    <p:sldId id="258" r:id="rId29"/>
    <p:sldId id="262" r:id="rId30"/>
    <p:sldId id="358" r:id="rId31"/>
    <p:sldId id="259" r:id="rId32"/>
    <p:sldId id="260" r:id="rId33"/>
    <p:sldId id="261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264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9" r:id="rId58"/>
    <p:sldId id="338" r:id="rId59"/>
    <p:sldId id="337" r:id="rId60"/>
    <p:sldId id="343" r:id="rId61"/>
    <p:sldId id="344" r:id="rId62"/>
    <p:sldId id="342" r:id="rId63"/>
    <p:sldId id="345" r:id="rId64"/>
    <p:sldId id="359" r:id="rId65"/>
    <p:sldId id="266" r:id="rId66"/>
    <p:sldId id="265" r:id="rId67"/>
    <p:sldId id="269" r:id="rId68"/>
    <p:sldId id="360" r:id="rId69"/>
    <p:sldId id="361" r:id="rId70"/>
    <p:sldId id="270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</p:sldIdLst>
  <p:sldSz cx="12192000" cy="6858000"/>
  <p:notesSz cx="6858000" cy="9144000"/>
  <p:defaultTextStyle>
    <a:defPPr>
      <a:defRPr lang="ja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2F92"/>
    <a:srgbClr val="FF8AD8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3682"/>
  </p:normalViewPr>
  <p:slideViewPr>
    <p:cSldViewPr snapToGrid="0" snapToObjects="1">
      <p:cViewPr varScale="1">
        <p:scale>
          <a:sx n="80" d="100"/>
          <a:sy n="80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VN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D8981-74CA-1F40-8233-DFEF3C379E0E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VN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VN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670B-AE2B-1146-A6AF-B4FBED2638A1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70708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570383-A08A-5B4E-96FF-5B315DE52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B60C789-97C2-0A4D-A29A-879E51E70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BADBF2-23BC-8D4C-AF16-E8EBF491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EFC015-B9F9-A74D-9E3D-43FB96DD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6DFF3E-B7B9-EB47-80F9-B74A0E37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43954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6326C1-7E61-9044-BE9A-3425BF57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A36B873-70C0-3B42-A9C8-BAC8EEEE9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4F9220-93D5-9B4D-8E44-AFF83C5E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C16B95-827C-854F-A75F-5EE49FFA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4410A7-6F7C-E643-B84A-E25F5F55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47654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DAAC85-8607-6845-A33D-20F764ECC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1B080C-5856-414D-8931-ECC0E4E4D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77679A-C6E4-FE45-972E-ACF2428A2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87CB6D-2604-604C-9580-3DFD7E07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1FE55E-065B-B943-B90B-FBA8B015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0668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015B8D-8486-A64B-ADB0-8FA27D24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E8CAB8-CCDB-9841-9071-3B6809B0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37D2A5-DFA6-CA41-BAAB-AF22DB2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527216-578D-4D4C-8FCD-BF05CDB1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8E6E19-0069-BA46-ACA7-737F86D1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342865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1B295C-5857-9C4F-920E-B1C420D2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60E855-DA22-544F-A54D-2781B00F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9D5AEC-A0BC-EC4B-8B4D-02C4A099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7FF00A-C3A1-6B49-9756-A73A39E1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83CDE7-C306-9A4B-8BCE-B7789181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44513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8307AF-8337-5441-99AF-A39F2259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4E506C-C5F1-CB4E-8CE9-DEBAA41E6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E018A3-313B-F344-99A1-E5ED82286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8FDD55-4D57-5C46-A13F-A853E815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E350CD-FAC4-E842-9CE8-50F79C0D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2078AA-AAB9-384A-8EAB-8D69402E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318415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A7263E-A956-6643-9933-DAE73CDD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169735-0224-9545-98DA-250ED525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BA552E8-2057-8244-AA81-D78896E9D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9F3C534-DE0E-2F41-9E10-E45993A54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778170-C6BD-B443-B3AE-D40CA7D59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3F01710-ECF8-404C-A17E-8ED5EFA7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13463FF-FBDD-2E43-850A-FC8A199E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B3064F-1C8E-0E47-BA08-20299A97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73808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F0DA93-416E-EA49-806C-81CBD62C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A76064-DA52-E449-92EF-63C2105E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4BE29C4-C9FB-3240-A9C5-6F7E72E7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5F9570-2B98-B949-8C36-6B6871FE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1537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3CB0BC-C721-E54F-AEA3-B0E7B6C8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708CFE5-BF18-3348-9787-D8E0FF36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310466-2B15-504B-8F8E-933B14E0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16072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5E134-7670-A64E-AB8B-5FF8F258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1DDB7-809D-8D4B-99E7-0AEDCD7E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A32844-341E-BE43-A4B2-1C11DDE88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029A9A-944D-4841-A9FC-60D12409F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59B5C7-FAA6-AB4A-96F1-5239E9EF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A0D472-BEED-9C4A-BED2-BBF2730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29953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E7D83-8EB8-9F4B-BACB-E1788209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9577445-B62D-C441-9375-EDCBA14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V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83AD1C8-556A-124B-ACCE-3861A5FE8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0A7981-5049-0D42-ABDA-0FFE95DC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4A144E5-5423-2F4D-94C9-D3003589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9DC7B9-060F-354D-A42A-16A3B9A6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48251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90E2138-EC4D-324C-9349-F795326C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V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F23A8E-E202-7F42-82DC-E061DD5A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V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92753C-821F-6247-897B-5EF9CB366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A2354-6BE8-364E-8C36-C7EF414939C4}" type="datetimeFigureOut">
              <a:rPr kumimoji="1" lang="ja-VN" altLang="en-US" smtClean="0"/>
              <a:t>2023/12/16</a:t>
            </a:fld>
            <a:endParaRPr kumimoji="1" lang="ja-V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EF15B3-5438-804C-B2E4-F87FD9507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V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732066-13CF-8843-B89F-1CAAA9F41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F5C94-356F-6C43-AB88-3F7D9C4358A2}" type="slidenum">
              <a:rPr kumimoji="1" lang="ja-VN" altLang="en-US" smtClean="0"/>
              <a:t>‹#›</a:t>
            </a:fld>
            <a:endParaRPr kumimoji="1" lang="ja-VN" altLang="en-US"/>
          </a:p>
        </p:txBody>
      </p:sp>
    </p:spTree>
    <p:extLst>
      <p:ext uri="{BB962C8B-B14F-4D97-AF65-F5344CB8AC3E}">
        <p14:creationId xmlns:p14="http://schemas.microsoft.com/office/powerpoint/2010/main" val="199688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10AD46-7255-9A4E-865C-192A13DD3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kumimoji="1" lang="vi-VN" altLang="ja-VN" dirty="0"/>
            </a:br>
            <a:endParaRPr kumimoji="1" lang="ja-VN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591841-0335-304C-A067-F395DBB71722}"/>
              </a:ext>
            </a:extLst>
          </p:cNvPr>
          <p:cNvSpPr/>
          <p:nvPr/>
        </p:nvSpPr>
        <p:spPr>
          <a:xfrm>
            <a:off x="4157007" y="2438060"/>
            <a:ext cx="38779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VN" altLang="en-U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GMinchoE" panose="02020909000000000000" pitchFamily="49" charset="-128"/>
                <a:ea typeface="HGMinchoE" panose="02020909000000000000" pitchFamily="49" charset="-128"/>
              </a:rPr>
              <a:t>第４課</a:t>
            </a:r>
            <a:endParaRPr lang="ja-V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B2CC5A9F-B3B6-7B4F-8603-793BC01DC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5477"/>
            <a:ext cx="9144000" cy="1655762"/>
          </a:xfrm>
        </p:spPr>
        <p:txBody>
          <a:bodyPr/>
          <a:lstStyle/>
          <a:p>
            <a:endParaRPr lang="ja-VN" altLang="en-US" dirty="0"/>
          </a:p>
        </p:txBody>
      </p:sp>
    </p:spTree>
    <p:extLst>
      <p:ext uri="{BB962C8B-B14F-4D97-AF65-F5344CB8AC3E}">
        <p14:creationId xmlns:p14="http://schemas.microsoft.com/office/powerpoint/2010/main" val="358364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4EE047-F808-1D4A-A1A5-24E914E9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graphicFrame>
        <p:nvGraphicFramePr>
          <p:cNvPr id="7" name="コンテンツ プレースホルダー 6">
            <a:extLst>
              <a:ext uri="{FF2B5EF4-FFF2-40B4-BE49-F238E27FC236}">
                <a16:creationId xmlns:a16="http://schemas.microsoft.com/office/drawing/2014/main" id="{B5D77CD0-6A2C-7444-8D72-DFBB3CEDCB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888240"/>
              </p:ext>
            </p:extLst>
          </p:nvPr>
        </p:nvGraphicFramePr>
        <p:xfrm>
          <a:off x="960663" y="119193"/>
          <a:ext cx="10393137" cy="6619614"/>
        </p:xfrm>
        <a:graphic>
          <a:graphicData uri="http://schemas.openxmlformats.org/drawingml/2006/table">
            <a:tbl>
              <a:tblPr/>
              <a:tblGrid>
                <a:gridCol w="3464379">
                  <a:extLst>
                    <a:ext uri="{9D8B030D-6E8A-4147-A177-3AD203B41FA5}">
                      <a16:colId xmlns:a16="http://schemas.microsoft.com/office/drawing/2014/main" val="3184272428"/>
                    </a:ext>
                  </a:extLst>
                </a:gridCol>
                <a:gridCol w="3464379">
                  <a:extLst>
                    <a:ext uri="{9D8B030D-6E8A-4147-A177-3AD203B41FA5}">
                      <a16:colId xmlns:a16="http://schemas.microsoft.com/office/drawing/2014/main" val="497580080"/>
                    </a:ext>
                  </a:extLst>
                </a:gridCol>
                <a:gridCol w="3464379">
                  <a:extLst>
                    <a:ext uri="{9D8B030D-6E8A-4147-A177-3AD203B41FA5}">
                      <a16:colId xmlns:a16="http://schemas.microsoft.com/office/drawing/2014/main" val="353929666"/>
                    </a:ext>
                  </a:extLst>
                </a:gridCol>
              </a:tblGrid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1 phút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 一分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いっぷん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917982"/>
                  </a:ext>
                </a:extLst>
              </a:tr>
              <a:tr h="685701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2 phút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 二分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にふん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46740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3 phút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三分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さんぷん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588202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4 phút: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四分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よんぷん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54638"/>
                  </a:ext>
                </a:extLst>
              </a:tr>
              <a:tr h="597753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5 phút</a:t>
                      </a:r>
                      <a:endParaRPr lang="vi-VN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五分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ごふん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3309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6 phút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六分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ろっぷん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80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7 phút</a:t>
                      </a:r>
                      <a:endParaRPr lang="vi-VN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七分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しちふん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26319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8 phút</a:t>
                      </a:r>
                      <a:endParaRPr lang="vi-VN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八分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はっぷん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42850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9 phút</a:t>
                      </a:r>
                      <a:endParaRPr lang="vi-VN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九分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きゅうふん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09915"/>
                  </a:ext>
                </a:extLst>
              </a:tr>
              <a:tr h="66702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10 phút</a:t>
                      </a:r>
                      <a:endParaRPr lang="vi-VN" sz="24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十分</a:t>
                      </a:r>
                      <a:endParaRPr lang="ja-JP" altLang="en-US" sz="24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じゅっぷん</a:t>
                      </a: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1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90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36230A-EBDC-4442-A623-AA7E5216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5D797518-E215-D442-84BB-09F935D0A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11481"/>
              </p:ext>
            </p:extLst>
          </p:nvPr>
        </p:nvGraphicFramePr>
        <p:xfrm>
          <a:off x="960664" y="365125"/>
          <a:ext cx="10270671" cy="2351314"/>
        </p:xfrm>
        <a:graphic>
          <a:graphicData uri="http://schemas.openxmlformats.org/drawingml/2006/table">
            <a:tbl>
              <a:tblPr/>
              <a:tblGrid>
                <a:gridCol w="3423557">
                  <a:extLst>
                    <a:ext uri="{9D8B030D-6E8A-4147-A177-3AD203B41FA5}">
                      <a16:colId xmlns:a16="http://schemas.microsoft.com/office/drawing/2014/main" val="124923313"/>
                    </a:ext>
                  </a:extLst>
                </a:gridCol>
                <a:gridCol w="3423557">
                  <a:extLst>
                    <a:ext uri="{9D8B030D-6E8A-4147-A177-3AD203B41FA5}">
                      <a16:colId xmlns:a16="http://schemas.microsoft.com/office/drawing/2014/main" val="2651583534"/>
                    </a:ext>
                  </a:extLst>
                </a:gridCol>
                <a:gridCol w="3423557">
                  <a:extLst>
                    <a:ext uri="{9D8B030D-6E8A-4147-A177-3AD203B41FA5}">
                      <a16:colId xmlns:a16="http://schemas.microsoft.com/office/drawing/2014/main" val="3623431306"/>
                    </a:ext>
                  </a:extLst>
                </a:gridCol>
              </a:tblGrid>
              <a:tr h="674963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15 phút</a:t>
                      </a:r>
                      <a:endParaRPr lang="vi-VN" sz="20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十五分</a:t>
                      </a:r>
                      <a:endParaRPr lang="ja-JP" altLang="en-US" sz="20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じゅうごふん</a:t>
                      </a:r>
                      <a:endParaRPr lang="ja-JP" altLang="en-US" sz="20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78705"/>
                  </a:ext>
                </a:extLst>
              </a:tr>
              <a:tr h="674963">
                <a:tc>
                  <a:txBody>
                    <a:bodyPr/>
                    <a:lstStyle/>
                    <a:p>
                      <a:pPr algn="ctr"/>
                      <a:r>
                        <a:rPr lang="vi-VN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20 phút</a:t>
                      </a:r>
                      <a:endParaRPr lang="vi-VN" sz="2000" dirty="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 二十分</a:t>
                      </a:r>
                      <a:endParaRPr lang="ja-JP" altLang="en-US" sz="20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 にじゅうふん</a:t>
                      </a:r>
                      <a:endParaRPr lang="ja-JP" altLang="en-US" sz="20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18661"/>
                  </a:ext>
                </a:extLst>
              </a:tr>
              <a:tr h="1001388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30 phút</a:t>
                      </a:r>
                      <a:endParaRPr lang="vi-VN" sz="2000"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三十分 </a:t>
                      </a:r>
                      <a:r>
                        <a:rPr lang="vi-VN" altLang="ja-JP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/</a:t>
                      </a:r>
                      <a:r>
                        <a:rPr lang="ja-VN" altLang="en-US" sz="20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半</a:t>
                      </a:r>
                      <a:endParaRPr lang="ja-JP" altLang="en-US" sz="2000">
                        <a:solidFill>
                          <a:schemeClr val="accent1"/>
                        </a:solidFill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さんじゅっぷん </a:t>
                      </a:r>
                      <a:r>
                        <a:rPr lang="vi-VN" altLang="ja-JP" sz="2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/</a:t>
                      </a:r>
                      <a:r>
                        <a:rPr lang="ja-VN" altLang="en-US" sz="20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HGMinchoE" panose="02020909000000000000" pitchFamily="49" charset="-128"/>
                        </a:rPr>
                        <a:t>はん</a:t>
                      </a:r>
                      <a:endParaRPr lang="ja-JP" altLang="en-US" sz="2000">
                        <a:solidFill>
                          <a:schemeClr val="accent1"/>
                        </a:solidFill>
                        <a:effectLst/>
                        <a:latin typeface="+mj-lt"/>
                        <a:ea typeface="HGMinchoE" panose="02020909000000000000" pitchFamily="49" charset="-128"/>
                      </a:endParaRPr>
                    </a:p>
                  </a:txBody>
                  <a:tcPr marL="7228" marR="7228" marT="7228" marB="7228" anchor="ctr">
                    <a:lnL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2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88514"/>
                  </a:ext>
                </a:extLst>
              </a:tr>
            </a:tbl>
          </a:graphicData>
        </a:graphic>
      </p:graphicFrame>
      <p:pic>
        <p:nvPicPr>
          <p:cNvPr id="6" name="図 5">
            <a:extLst>
              <a:ext uri="{FF2B5EF4-FFF2-40B4-BE49-F238E27FC236}">
                <a16:creationId xmlns:a16="http://schemas.microsoft.com/office/drawing/2014/main" id="{FB81B247-75F2-0A46-85A5-1F1378E8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3" y="4490356"/>
            <a:ext cx="2748643" cy="274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E716B-8D3A-0B42-9F82-458B4E2F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115436-77C6-124A-9829-329522025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ja-JP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lang="ja-JP" altLang="en-US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ごぜん</a:t>
            </a:r>
            <a:r>
              <a:rPr lang="ja-JP" alt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午前 </a:t>
            </a:r>
            <a:r>
              <a:rPr lang="vi-VN" altLang="ja-VN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vi-VN" altLang="ja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Buổi sáng, tương đương với a.m trong tiếng Anh.</a:t>
            </a:r>
            <a:endParaRPr lang="vi-VN" altLang="ja-VN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vi-VN" altLang="ja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lang="ja-JP" altLang="en-US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ごご</a:t>
            </a:r>
            <a:r>
              <a:rPr lang="ja-JP" alt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ja-JP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ja-JP" altLang="en-US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午後 </a:t>
            </a:r>
            <a:r>
              <a:rPr lang="vi-VN" altLang="ja-VN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vi-VN" altLang="ja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Buổi chiều, tương đương với p.m trong tiếng Anh.</a:t>
            </a:r>
            <a:endParaRPr lang="vi-VN" altLang="ja-VN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vi-VN" altLang="ja-VN" dirty="0"/>
            </a:br>
            <a:endParaRPr kumimoji="1" lang="ja-VN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F2308C-C0B9-0C49-AB4C-9AECEBF2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74" y="4001294"/>
            <a:ext cx="3355698" cy="25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FF417891-681E-A64A-A7FA-0FDC5303B1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619805"/>
              </p:ext>
            </p:extLst>
          </p:nvPr>
        </p:nvGraphicFramePr>
        <p:xfrm>
          <a:off x="734784" y="153877"/>
          <a:ext cx="10254345" cy="6550245"/>
        </p:xfrm>
        <a:graphic>
          <a:graphicData uri="http://schemas.openxmlformats.org/drawingml/2006/table">
            <a:tbl>
              <a:tblPr/>
              <a:tblGrid>
                <a:gridCol w="3418115">
                  <a:extLst>
                    <a:ext uri="{9D8B030D-6E8A-4147-A177-3AD203B41FA5}">
                      <a16:colId xmlns:a16="http://schemas.microsoft.com/office/drawing/2014/main" val="33276187"/>
                    </a:ext>
                  </a:extLst>
                </a:gridCol>
                <a:gridCol w="3418115">
                  <a:extLst>
                    <a:ext uri="{9D8B030D-6E8A-4147-A177-3AD203B41FA5}">
                      <a16:colId xmlns:a16="http://schemas.microsoft.com/office/drawing/2014/main" val="3566197628"/>
                    </a:ext>
                  </a:extLst>
                </a:gridCol>
                <a:gridCol w="3418115">
                  <a:extLst>
                    <a:ext uri="{9D8B030D-6E8A-4147-A177-3AD203B41FA5}">
                      <a16:colId xmlns:a16="http://schemas.microsoft.com/office/drawing/2014/main" val="3168248363"/>
                    </a:ext>
                  </a:extLst>
                </a:gridCol>
              </a:tblGrid>
              <a:tr h="894723">
                <a:tc>
                  <a:txBody>
                    <a:bodyPr/>
                    <a:lstStyle/>
                    <a:p>
                      <a:pPr algn="ctr"/>
                      <a:r>
                        <a:rPr lang="vi-VN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giây</a:t>
                      </a:r>
                      <a:endParaRPr lang="vi-V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秒〜びょう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漢字</a:t>
                      </a:r>
                      <a:endParaRPr lang="vi-V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2895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giây</a:t>
                      </a:r>
                      <a:endParaRPr lang="vi-V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いちびょう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一秒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36628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giây</a:t>
                      </a:r>
                      <a:endParaRPr lang="vi-V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にびょう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二秒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267770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giây</a:t>
                      </a:r>
                      <a:endParaRPr lang="vi-V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さんびょう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三秒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81310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よんびょう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四秒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460911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ごびょう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五秒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77146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ろくびょう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六秒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679138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ななびょう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七秒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65958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はちびょう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八秒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18561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きゅうびょう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九秒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762"/>
                  </a:ext>
                </a:extLst>
              </a:tr>
              <a:tr h="376578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じゅうびょう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十秒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884077"/>
                  </a:ext>
                </a:extLst>
              </a:tr>
              <a:tr h="659011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じゅうごびゅう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十五秒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928600"/>
                  </a:ext>
                </a:extLst>
              </a:tr>
              <a:tr h="659011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giây</a:t>
                      </a:r>
                      <a:endParaRPr lang="vi-VN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さんじゅうびょう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三十秒</a:t>
                      </a:r>
                      <a:endParaRPr lang="ja-JP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48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38926-D06C-534E-8F85-32A8C3FD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82"/>
            <a:ext cx="10515600" cy="132556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今　何時ですか。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E11E34F0-F3C8-1648-910F-EEF61274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21" y="5071809"/>
            <a:ext cx="1366157" cy="1786191"/>
          </a:xfr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06A220C-AF85-D148-BB3B-34AA6913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1" y="1663294"/>
            <a:ext cx="4751084" cy="335426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B6DF574-396C-DF4B-9011-8654BFE3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071" y="1543343"/>
            <a:ext cx="5090886" cy="35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38926-D06C-534E-8F85-32A8C3FD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2556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今　何時ですか。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E11E34F0-F3C8-1648-910F-EEF61274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3" y="4986414"/>
            <a:ext cx="1431471" cy="1871586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42790A0-3122-754E-B67C-F124FE7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1383574"/>
            <a:ext cx="4884057" cy="34481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001DAB6-E6C5-874A-9F04-250BA5E04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1440166"/>
            <a:ext cx="4884058" cy="34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38926-D06C-534E-8F85-32A8C3FD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2556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今　何時ですか。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E11E34F0-F3C8-1648-910F-EEF61274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3" y="4986414"/>
            <a:ext cx="1431471" cy="1871586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A5CCA7-C7FA-FC46-9074-7416BDC7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9" y="1315560"/>
            <a:ext cx="4724595" cy="33355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BBB0A50-DEF8-F546-B70C-852D8D69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114" y="1315560"/>
            <a:ext cx="5237843" cy="36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AC99B-6976-F040-8E2B-5022C565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91889EC-45AC-CB45-9393-DBE6075A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016" y="1"/>
            <a:ext cx="9568542" cy="6764534"/>
          </a:xfrm>
        </p:spPr>
      </p:pic>
    </p:spTree>
    <p:extLst>
      <p:ext uri="{BB962C8B-B14F-4D97-AF65-F5344CB8AC3E}">
        <p14:creationId xmlns:p14="http://schemas.microsoft.com/office/powerpoint/2010/main" val="3762339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55C4B3-0E27-EB47-B298-29AAC660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407470-1207-2646-A535-1FB95312C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764" y="324413"/>
            <a:ext cx="9266471" cy="6533587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831156-43C3-DF43-9D6A-D16746B40B51}"/>
              </a:ext>
            </a:extLst>
          </p:cNvPr>
          <p:cNvSpPr txBox="1"/>
          <p:nvPr/>
        </p:nvSpPr>
        <p:spPr>
          <a:xfrm>
            <a:off x="1906361" y="1731400"/>
            <a:ext cx="2583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 i="0">
                <a:solidFill>
                  <a:srgbClr val="FF0000"/>
                </a:solidFill>
                <a:effectLst/>
                <a:latin typeface="Lora" pitchFamily="2" charset="0"/>
              </a:rPr>
              <a:t>ニューヨーク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9C1E8B-DDE5-164A-A982-CBFB99F9D1EB}"/>
              </a:ext>
            </a:extLst>
          </p:cNvPr>
          <p:cNvSpPr txBox="1"/>
          <p:nvPr/>
        </p:nvSpPr>
        <p:spPr>
          <a:xfrm>
            <a:off x="8849408" y="2846439"/>
            <a:ext cx="219211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バンコク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0FFB8A-9390-6243-AA53-94FF82718B3E}"/>
              </a:ext>
            </a:extLst>
          </p:cNvPr>
          <p:cNvSpPr txBox="1"/>
          <p:nvPr/>
        </p:nvSpPr>
        <p:spPr>
          <a:xfrm>
            <a:off x="8332337" y="4829296"/>
            <a:ext cx="219211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3200">
                <a:solidFill>
                  <a:srgbClr val="FF0000"/>
                </a:solidFill>
              </a:rPr>
              <a:t>東京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5BC736-5A43-9840-96E5-500952AA2D35}"/>
              </a:ext>
            </a:extLst>
          </p:cNvPr>
          <p:cNvSpPr txBox="1"/>
          <p:nvPr/>
        </p:nvSpPr>
        <p:spPr>
          <a:xfrm>
            <a:off x="2165579" y="5732811"/>
            <a:ext cx="358207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リオデジャネイロ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0AC061-AE12-F544-8DFB-1BB5AD80060F}"/>
              </a:ext>
            </a:extLst>
          </p:cNvPr>
          <p:cNvSpPr txBox="1"/>
          <p:nvPr/>
        </p:nvSpPr>
        <p:spPr>
          <a:xfrm>
            <a:off x="7031155" y="324413"/>
            <a:ext cx="217815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  <a:latin typeface="Lora" pitchFamily="2" charset="0"/>
              </a:rPr>
              <a:t>モスクワ</a:t>
            </a:r>
          </a:p>
        </p:txBody>
      </p:sp>
    </p:spTree>
    <p:extLst>
      <p:ext uri="{BB962C8B-B14F-4D97-AF65-F5344CB8AC3E}">
        <p14:creationId xmlns:p14="http://schemas.microsoft.com/office/powerpoint/2010/main" val="12928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25CCBD-7FA0-5F4B-9420-456FDB50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A7BC818-79FD-6F40-A31D-774A38286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06" y="356759"/>
            <a:ext cx="8334833" cy="587670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031619-FDA0-164B-BC98-2574B0D573B8}"/>
              </a:ext>
            </a:extLst>
          </p:cNvPr>
          <p:cNvSpPr txBox="1"/>
          <p:nvPr/>
        </p:nvSpPr>
        <p:spPr>
          <a:xfrm>
            <a:off x="5743576" y="5093367"/>
            <a:ext cx="2583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デリー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BA6D01-177B-0B43-8E01-04E959AF906C}"/>
              </a:ext>
            </a:extLst>
          </p:cNvPr>
          <p:cNvSpPr txBox="1"/>
          <p:nvPr/>
        </p:nvSpPr>
        <p:spPr>
          <a:xfrm>
            <a:off x="7679421" y="2029038"/>
            <a:ext cx="2583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ソウル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69781-76A6-3943-9A60-FFA168FB8D9B}"/>
              </a:ext>
            </a:extLst>
          </p:cNvPr>
          <p:cNvSpPr txBox="1"/>
          <p:nvPr/>
        </p:nvSpPr>
        <p:spPr>
          <a:xfrm>
            <a:off x="3512005" y="4476486"/>
            <a:ext cx="2583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エジプト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115601-6571-4A43-AB10-FEC491F2E4C1}"/>
              </a:ext>
            </a:extLst>
          </p:cNvPr>
          <p:cNvSpPr txBox="1"/>
          <p:nvPr/>
        </p:nvSpPr>
        <p:spPr>
          <a:xfrm>
            <a:off x="5240341" y="1027906"/>
            <a:ext cx="229416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ロンドン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40C52C-7015-FB48-B10E-DFD4D3F5C452}"/>
              </a:ext>
            </a:extLst>
          </p:cNvPr>
          <p:cNvSpPr txBox="1"/>
          <p:nvPr/>
        </p:nvSpPr>
        <p:spPr>
          <a:xfrm>
            <a:off x="2220007" y="504686"/>
            <a:ext cx="25839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2800" b="1">
                <a:solidFill>
                  <a:srgbClr val="FF0000"/>
                </a:solidFill>
              </a:rPr>
              <a:t>バンクーバー</a:t>
            </a:r>
          </a:p>
        </p:txBody>
      </p:sp>
    </p:spTree>
    <p:extLst>
      <p:ext uri="{BB962C8B-B14F-4D97-AF65-F5344CB8AC3E}">
        <p14:creationId xmlns:p14="http://schemas.microsoft.com/office/powerpoint/2010/main" val="35764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9A21E-5C6E-3745-A36E-D434160E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99114" cy="1382032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起きます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36A044E-F27E-8A43-8068-2B403E15B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2540000"/>
            <a:ext cx="4318000" cy="43180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C5797F3-6F2F-F946-9D3A-5EF375AD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43" y="2422525"/>
            <a:ext cx="4318000" cy="4318000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30DA5ED1-67CC-3545-9DF4-F92FAF9BDF29}"/>
              </a:ext>
            </a:extLst>
          </p:cNvPr>
          <p:cNvSpPr txBox="1">
            <a:spLocks/>
          </p:cNvSpPr>
          <p:nvPr/>
        </p:nvSpPr>
        <p:spPr>
          <a:xfrm>
            <a:off x="7688943" y="550182"/>
            <a:ext cx="3799114" cy="1382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寝ます</a:t>
            </a:r>
          </a:p>
        </p:txBody>
      </p:sp>
    </p:spTree>
    <p:extLst>
      <p:ext uri="{BB962C8B-B14F-4D97-AF65-F5344CB8AC3E}">
        <p14:creationId xmlns:p14="http://schemas.microsoft.com/office/powerpoint/2010/main" val="3240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8741A-0844-3A49-B56B-53C84646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8DF6F80-A3AE-434D-99B8-E328751D4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05" b="48517"/>
          <a:stretch/>
        </p:blipFill>
        <p:spPr>
          <a:xfrm>
            <a:off x="627233" y="89628"/>
            <a:ext cx="10937533" cy="6403247"/>
          </a:xfrm>
        </p:spPr>
      </p:pic>
    </p:spTree>
    <p:extLst>
      <p:ext uri="{BB962C8B-B14F-4D97-AF65-F5344CB8AC3E}">
        <p14:creationId xmlns:p14="http://schemas.microsoft.com/office/powerpoint/2010/main" val="157064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420740-3962-5B47-A32F-85ED85F6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0213BB7-4D96-AC41-A8BB-95A5D04CA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233" b="6864"/>
          <a:stretch/>
        </p:blipFill>
        <p:spPr>
          <a:xfrm>
            <a:off x="838200" y="392607"/>
            <a:ext cx="10515600" cy="6100268"/>
          </a:xfrm>
        </p:spPr>
      </p:pic>
    </p:spTree>
    <p:extLst>
      <p:ext uri="{BB962C8B-B14F-4D97-AF65-F5344CB8AC3E}">
        <p14:creationId xmlns:p14="http://schemas.microsoft.com/office/powerpoint/2010/main" val="2142866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5A0F3A-B951-CA43-94B5-64CF64CA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1F91806-734D-794C-B9F1-6AC7C7D7C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600" y="0"/>
            <a:ext cx="9764217" cy="6899893"/>
          </a:xfrm>
        </p:spPr>
      </p:pic>
    </p:spTree>
    <p:extLst>
      <p:ext uri="{BB962C8B-B14F-4D97-AF65-F5344CB8AC3E}">
        <p14:creationId xmlns:p14="http://schemas.microsoft.com/office/powerpoint/2010/main" val="25964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AABA605F-689A-3541-BEE2-80E5F50007A8}"/>
              </a:ext>
            </a:extLst>
          </p:cNvPr>
          <p:cNvSpPr/>
          <p:nvPr/>
        </p:nvSpPr>
        <p:spPr>
          <a:xfrm>
            <a:off x="5003369" y="107269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今日</a:t>
            </a:r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5A7DAA6C-6538-A049-8772-7BE906C684A3}"/>
              </a:ext>
            </a:extLst>
          </p:cNvPr>
          <p:cNvSpPr/>
          <p:nvPr/>
        </p:nvSpPr>
        <p:spPr>
          <a:xfrm>
            <a:off x="7798232" y="287590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明日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7E6ADB85-EBC5-3249-805B-F6F605EE303F}"/>
              </a:ext>
            </a:extLst>
          </p:cNvPr>
          <p:cNvSpPr/>
          <p:nvPr/>
        </p:nvSpPr>
        <p:spPr>
          <a:xfrm>
            <a:off x="8890862" y="5155126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明後日</a:t>
            </a:r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B30F2DF8-9542-4D4C-AE3D-230A5F48E8C8}"/>
              </a:ext>
            </a:extLst>
          </p:cNvPr>
          <p:cNvSpPr/>
          <p:nvPr/>
        </p:nvSpPr>
        <p:spPr>
          <a:xfrm>
            <a:off x="2208509" y="2913889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昨日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1EE6B725-FF2D-A84C-A146-2AD1BA38171A}"/>
              </a:ext>
            </a:extLst>
          </p:cNvPr>
          <p:cNvSpPr/>
          <p:nvPr/>
        </p:nvSpPr>
        <p:spPr>
          <a:xfrm>
            <a:off x="0" y="5158031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一昨日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C7405D-1923-C741-9C16-6B4A7F84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87" y="4020079"/>
            <a:ext cx="2843942" cy="284394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22C967-DB89-3343-947F-9DF114CF8871}"/>
              </a:ext>
            </a:extLst>
          </p:cNvPr>
          <p:cNvSpPr txBox="1"/>
          <p:nvPr/>
        </p:nvSpPr>
        <p:spPr>
          <a:xfrm>
            <a:off x="5167392" y="426364"/>
            <a:ext cx="185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FF0000"/>
                </a:solidFill>
              </a:rPr>
              <a:t>きよう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F389FF-4B2B-4041-9E32-AF9206FA8261}"/>
              </a:ext>
            </a:extLst>
          </p:cNvPr>
          <p:cNvSpPr txBox="1"/>
          <p:nvPr/>
        </p:nvSpPr>
        <p:spPr>
          <a:xfrm>
            <a:off x="7798232" y="2229574"/>
            <a:ext cx="185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あした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EB15633-5E11-C144-8847-ECDD6E3ABB85}"/>
              </a:ext>
            </a:extLst>
          </p:cNvPr>
          <p:cNvSpPr txBox="1"/>
          <p:nvPr/>
        </p:nvSpPr>
        <p:spPr>
          <a:xfrm>
            <a:off x="8933378" y="4508793"/>
            <a:ext cx="3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あさって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619FEA-32AD-E246-B21D-347614CA2A98}"/>
              </a:ext>
            </a:extLst>
          </p:cNvPr>
          <p:cNvSpPr txBox="1"/>
          <p:nvPr/>
        </p:nvSpPr>
        <p:spPr>
          <a:xfrm>
            <a:off x="2372532" y="2229573"/>
            <a:ext cx="185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きのう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76294BB-5842-404D-856D-1D93602711D8}"/>
              </a:ext>
            </a:extLst>
          </p:cNvPr>
          <p:cNvSpPr txBox="1"/>
          <p:nvPr/>
        </p:nvSpPr>
        <p:spPr>
          <a:xfrm>
            <a:off x="519789" y="4508794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おととい</a:t>
            </a:r>
          </a:p>
        </p:txBody>
      </p:sp>
      <p:sp>
        <p:nvSpPr>
          <p:cNvPr id="20" name="フローチャート: 端子 19">
            <a:extLst>
              <a:ext uri="{FF2B5EF4-FFF2-40B4-BE49-F238E27FC236}">
                <a16:creationId xmlns:a16="http://schemas.microsoft.com/office/drawing/2014/main" id="{64A81C70-E4A1-7640-A917-F9193A01DF5D}"/>
              </a:ext>
            </a:extLst>
          </p:cNvPr>
          <p:cNvSpPr/>
          <p:nvPr/>
        </p:nvSpPr>
        <p:spPr>
          <a:xfrm>
            <a:off x="4835474" y="2987905"/>
            <a:ext cx="2548076" cy="1594904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毎日</a:t>
            </a:r>
            <a:endParaRPr kumimoji="1" lang="en-US" altLang="ja-VN" sz="6600" b="1" dirty="0">
              <a:solidFill>
                <a:srgbClr val="FF40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kumimoji="1" lang="ja-VN" altLang="en-US" sz="20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まいにち</a:t>
            </a:r>
          </a:p>
        </p:txBody>
      </p:sp>
    </p:spTree>
    <p:extLst>
      <p:ext uri="{BB962C8B-B14F-4D97-AF65-F5344CB8AC3E}">
        <p14:creationId xmlns:p14="http://schemas.microsoft.com/office/powerpoint/2010/main" val="28272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AABA605F-689A-3541-BEE2-80E5F50007A8}"/>
              </a:ext>
            </a:extLst>
          </p:cNvPr>
          <p:cNvSpPr/>
          <p:nvPr/>
        </p:nvSpPr>
        <p:spPr>
          <a:xfrm>
            <a:off x="5003369" y="107269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今週</a:t>
            </a:r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5A7DAA6C-6538-A049-8772-7BE906C684A3}"/>
              </a:ext>
            </a:extLst>
          </p:cNvPr>
          <p:cNvSpPr/>
          <p:nvPr/>
        </p:nvSpPr>
        <p:spPr>
          <a:xfrm>
            <a:off x="7798232" y="287590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来週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7E6ADB85-EBC5-3249-805B-F6F605EE303F}"/>
              </a:ext>
            </a:extLst>
          </p:cNvPr>
          <p:cNvSpPr/>
          <p:nvPr/>
        </p:nvSpPr>
        <p:spPr>
          <a:xfrm>
            <a:off x="8890862" y="5155126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再来週</a:t>
            </a:r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B30F2DF8-9542-4D4C-AE3D-230A5F48E8C8}"/>
              </a:ext>
            </a:extLst>
          </p:cNvPr>
          <p:cNvSpPr/>
          <p:nvPr/>
        </p:nvSpPr>
        <p:spPr>
          <a:xfrm>
            <a:off x="2208509" y="2913889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先週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1EE6B725-FF2D-A84C-A146-2AD1BA38171A}"/>
              </a:ext>
            </a:extLst>
          </p:cNvPr>
          <p:cNvSpPr/>
          <p:nvPr/>
        </p:nvSpPr>
        <p:spPr>
          <a:xfrm>
            <a:off x="0" y="5158031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先々週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C7405D-1923-C741-9C16-6B4A7F84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69" y="4309924"/>
            <a:ext cx="2548076" cy="254807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22C967-DB89-3343-947F-9DF114CF8871}"/>
              </a:ext>
            </a:extLst>
          </p:cNvPr>
          <p:cNvSpPr txBox="1"/>
          <p:nvPr/>
        </p:nvSpPr>
        <p:spPr>
          <a:xfrm>
            <a:off x="4859363" y="426364"/>
            <a:ext cx="2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FF0000"/>
                </a:solidFill>
              </a:rPr>
              <a:t>こんしゅう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F389FF-4B2B-4041-9E32-AF9206FA8261}"/>
              </a:ext>
            </a:extLst>
          </p:cNvPr>
          <p:cNvSpPr txBox="1"/>
          <p:nvPr/>
        </p:nvSpPr>
        <p:spPr>
          <a:xfrm>
            <a:off x="7559300" y="2188007"/>
            <a:ext cx="266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らいしゅう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EB15633-5E11-C144-8847-ECDD6E3ABB85}"/>
              </a:ext>
            </a:extLst>
          </p:cNvPr>
          <p:cNvSpPr txBox="1"/>
          <p:nvPr/>
        </p:nvSpPr>
        <p:spPr>
          <a:xfrm>
            <a:off x="8484788" y="4470809"/>
            <a:ext cx="375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さらいしゅう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619FEA-32AD-E246-B21D-347614CA2A98}"/>
              </a:ext>
            </a:extLst>
          </p:cNvPr>
          <p:cNvSpPr txBox="1"/>
          <p:nvPr/>
        </p:nvSpPr>
        <p:spPr>
          <a:xfrm>
            <a:off x="2001864" y="2201323"/>
            <a:ext cx="2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せんしゅう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76294BB-5842-404D-856D-1D93602711D8}"/>
              </a:ext>
            </a:extLst>
          </p:cNvPr>
          <p:cNvSpPr txBox="1"/>
          <p:nvPr/>
        </p:nvSpPr>
        <p:spPr>
          <a:xfrm>
            <a:off x="0" y="4508793"/>
            <a:ext cx="346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せんせんしゅう</a:t>
            </a:r>
          </a:p>
        </p:txBody>
      </p:sp>
      <p:sp>
        <p:nvSpPr>
          <p:cNvPr id="13" name="フローチャート: 端子 12">
            <a:extLst>
              <a:ext uri="{FF2B5EF4-FFF2-40B4-BE49-F238E27FC236}">
                <a16:creationId xmlns:a16="http://schemas.microsoft.com/office/drawing/2014/main" id="{CA3D1A95-6455-804D-8EAA-4A73EFEF68D8}"/>
              </a:ext>
            </a:extLst>
          </p:cNvPr>
          <p:cNvSpPr/>
          <p:nvPr/>
        </p:nvSpPr>
        <p:spPr>
          <a:xfrm>
            <a:off x="4859363" y="2875905"/>
            <a:ext cx="2548076" cy="1594904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毎週</a:t>
            </a:r>
            <a:endParaRPr kumimoji="1" lang="en-US" altLang="ja-VN" sz="6600" b="1" dirty="0">
              <a:solidFill>
                <a:srgbClr val="FF40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kumimoji="1" lang="ja-VN" altLang="en-US" sz="20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まいしゅう</a:t>
            </a:r>
          </a:p>
        </p:txBody>
      </p:sp>
    </p:spTree>
    <p:extLst>
      <p:ext uri="{BB962C8B-B14F-4D97-AF65-F5344CB8AC3E}">
        <p14:creationId xmlns:p14="http://schemas.microsoft.com/office/powerpoint/2010/main" val="2243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19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AABA605F-689A-3541-BEE2-80E5F50007A8}"/>
              </a:ext>
            </a:extLst>
          </p:cNvPr>
          <p:cNvSpPr/>
          <p:nvPr/>
        </p:nvSpPr>
        <p:spPr>
          <a:xfrm>
            <a:off x="5003369" y="107269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今月</a:t>
            </a:r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5A7DAA6C-6538-A049-8772-7BE906C684A3}"/>
              </a:ext>
            </a:extLst>
          </p:cNvPr>
          <p:cNvSpPr/>
          <p:nvPr/>
        </p:nvSpPr>
        <p:spPr>
          <a:xfrm>
            <a:off x="7798232" y="287590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来月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7E6ADB85-EBC5-3249-805B-F6F605EE303F}"/>
              </a:ext>
            </a:extLst>
          </p:cNvPr>
          <p:cNvSpPr/>
          <p:nvPr/>
        </p:nvSpPr>
        <p:spPr>
          <a:xfrm>
            <a:off x="8890862" y="5155126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再来月</a:t>
            </a:r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B30F2DF8-9542-4D4C-AE3D-230A5F48E8C8}"/>
              </a:ext>
            </a:extLst>
          </p:cNvPr>
          <p:cNvSpPr/>
          <p:nvPr/>
        </p:nvSpPr>
        <p:spPr>
          <a:xfrm>
            <a:off x="2208509" y="2913889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先月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1EE6B725-FF2D-A84C-A146-2AD1BA38171A}"/>
              </a:ext>
            </a:extLst>
          </p:cNvPr>
          <p:cNvSpPr/>
          <p:nvPr/>
        </p:nvSpPr>
        <p:spPr>
          <a:xfrm>
            <a:off x="0" y="5158031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先々月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C7405D-1923-C741-9C16-6B4A7F84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89" y="3618804"/>
            <a:ext cx="3072643" cy="307264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22C967-DB89-3343-947F-9DF114CF8871}"/>
              </a:ext>
            </a:extLst>
          </p:cNvPr>
          <p:cNvSpPr txBox="1"/>
          <p:nvPr/>
        </p:nvSpPr>
        <p:spPr>
          <a:xfrm>
            <a:off x="4874861" y="426364"/>
            <a:ext cx="24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FF0000"/>
                </a:solidFill>
              </a:rPr>
              <a:t>こんげつ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F389FF-4B2B-4041-9E32-AF9206FA8261}"/>
              </a:ext>
            </a:extLst>
          </p:cNvPr>
          <p:cNvSpPr txBox="1"/>
          <p:nvPr/>
        </p:nvSpPr>
        <p:spPr>
          <a:xfrm>
            <a:off x="7661332" y="2229573"/>
            <a:ext cx="232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らいげつ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EB15633-5E11-C144-8847-ECDD6E3ABB85}"/>
              </a:ext>
            </a:extLst>
          </p:cNvPr>
          <p:cNvSpPr txBox="1"/>
          <p:nvPr/>
        </p:nvSpPr>
        <p:spPr>
          <a:xfrm>
            <a:off x="8933378" y="4508793"/>
            <a:ext cx="3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さらいげつ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619FEA-32AD-E246-B21D-347614CA2A98}"/>
              </a:ext>
            </a:extLst>
          </p:cNvPr>
          <p:cNvSpPr txBox="1"/>
          <p:nvPr/>
        </p:nvSpPr>
        <p:spPr>
          <a:xfrm>
            <a:off x="2208507" y="2223197"/>
            <a:ext cx="235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せんげつ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76294BB-5842-404D-856D-1D93602711D8}"/>
              </a:ext>
            </a:extLst>
          </p:cNvPr>
          <p:cNvSpPr txBox="1"/>
          <p:nvPr/>
        </p:nvSpPr>
        <p:spPr>
          <a:xfrm>
            <a:off x="185979" y="4508792"/>
            <a:ext cx="307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せんせんげつ</a:t>
            </a:r>
          </a:p>
        </p:txBody>
      </p:sp>
      <p:sp>
        <p:nvSpPr>
          <p:cNvPr id="13" name="フローチャート: 端子 12">
            <a:extLst>
              <a:ext uri="{FF2B5EF4-FFF2-40B4-BE49-F238E27FC236}">
                <a16:creationId xmlns:a16="http://schemas.microsoft.com/office/drawing/2014/main" id="{DA61BCE9-88A9-CA4E-BBD0-3A38B173C2DB}"/>
              </a:ext>
            </a:extLst>
          </p:cNvPr>
          <p:cNvSpPr/>
          <p:nvPr/>
        </p:nvSpPr>
        <p:spPr>
          <a:xfrm>
            <a:off x="4874861" y="2890995"/>
            <a:ext cx="2548076" cy="1594904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毎月</a:t>
            </a:r>
            <a:endParaRPr kumimoji="1" lang="en-US" altLang="ja-VN" sz="6600" b="1" dirty="0">
              <a:solidFill>
                <a:srgbClr val="FF40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kumimoji="1" lang="ja-VN" altLang="en-US" sz="20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まいつき</a:t>
            </a:r>
          </a:p>
        </p:txBody>
      </p:sp>
    </p:spTree>
    <p:extLst>
      <p:ext uri="{BB962C8B-B14F-4D97-AF65-F5344CB8AC3E}">
        <p14:creationId xmlns:p14="http://schemas.microsoft.com/office/powerpoint/2010/main" val="112259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19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ローチャート: 端子 7">
            <a:extLst>
              <a:ext uri="{FF2B5EF4-FFF2-40B4-BE49-F238E27FC236}">
                <a16:creationId xmlns:a16="http://schemas.microsoft.com/office/drawing/2014/main" id="{AABA605F-689A-3541-BEE2-80E5F50007A8}"/>
              </a:ext>
            </a:extLst>
          </p:cNvPr>
          <p:cNvSpPr/>
          <p:nvPr/>
        </p:nvSpPr>
        <p:spPr>
          <a:xfrm>
            <a:off x="5003369" y="107269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今年</a:t>
            </a:r>
          </a:p>
        </p:txBody>
      </p:sp>
      <p:sp>
        <p:nvSpPr>
          <p:cNvPr id="9" name="フローチャート: 端子 8">
            <a:extLst>
              <a:ext uri="{FF2B5EF4-FFF2-40B4-BE49-F238E27FC236}">
                <a16:creationId xmlns:a16="http://schemas.microsoft.com/office/drawing/2014/main" id="{5A7DAA6C-6538-A049-8772-7BE906C684A3}"/>
              </a:ext>
            </a:extLst>
          </p:cNvPr>
          <p:cNvSpPr/>
          <p:nvPr/>
        </p:nvSpPr>
        <p:spPr>
          <a:xfrm>
            <a:off x="7798232" y="2875905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来年</a:t>
            </a:r>
          </a:p>
        </p:txBody>
      </p:sp>
      <p:sp>
        <p:nvSpPr>
          <p:cNvPr id="10" name="フローチャート: 端子 9">
            <a:extLst>
              <a:ext uri="{FF2B5EF4-FFF2-40B4-BE49-F238E27FC236}">
                <a16:creationId xmlns:a16="http://schemas.microsoft.com/office/drawing/2014/main" id="{7E6ADB85-EBC5-3249-805B-F6F605EE303F}"/>
              </a:ext>
            </a:extLst>
          </p:cNvPr>
          <p:cNvSpPr/>
          <p:nvPr/>
        </p:nvSpPr>
        <p:spPr>
          <a:xfrm>
            <a:off x="8890862" y="5155126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再来年</a:t>
            </a:r>
          </a:p>
        </p:txBody>
      </p:sp>
      <p:sp>
        <p:nvSpPr>
          <p:cNvPr id="11" name="フローチャート: 端子 10">
            <a:extLst>
              <a:ext uri="{FF2B5EF4-FFF2-40B4-BE49-F238E27FC236}">
                <a16:creationId xmlns:a16="http://schemas.microsoft.com/office/drawing/2014/main" id="{B30F2DF8-9542-4D4C-AE3D-230A5F48E8C8}"/>
              </a:ext>
            </a:extLst>
          </p:cNvPr>
          <p:cNvSpPr/>
          <p:nvPr/>
        </p:nvSpPr>
        <p:spPr>
          <a:xfrm>
            <a:off x="2208509" y="2913889"/>
            <a:ext cx="2185261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去年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1EE6B725-FF2D-A84C-A146-2AD1BA38171A}"/>
              </a:ext>
            </a:extLst>
          </p:cNvPr>
          <p:cNvSpPr/>
          <p:nvPr/>
        </p:nvSpPr>
        <p:spPr>
          <a:xfrm>
            <a:off x="0" y="5158031"/>
            <a:ext cx="3115159" cy="110619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一昨年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C7405D-1923-C741-9C16-6B4A7F84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76" y="4508792"/>
            <a:ext cx="2322161" cy="232216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22C967-DB89-3343-947F-9DF114CF8871}"/>
              </a:ext>
            </a:extLst>
          </p:cNvPr>
          <p:cNvSpPr txBox="1"/>
          <p:nvPr/>
        </p:nvSpPr>
        <p:spPr>
          <a:xfrm>
            <a:off x="4874861" y="426364"/>
            <a:ext cx="24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FF0000"/>
                </a:solidFill>
              </a:rPr>
              <a:t>ことし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F389FF-4B2B-4041-9E32-AF9206FA8261}"/>
              </a:ext>
            </a:extLst>
          </p:cNvPr>
          <p:cNvSpPr txBox="1"/>
          <p:nvPr/>
        </p:nvSpPr>
        <p:spPr>
          <a:xfrm>
            <a:off x="7661332" y="2229573"/>
            <a:ext cx="232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らいねん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EB15633-5E11-C144-8847-ECDD6E3ABB85}"/>
              </a:ext>
            </a:extLst>
          </p:cNvPr>
          <p:cNvSpPr txBox="1"/>
          <p:nvPr/>
        </p:nvSpPr>
        <p:spPr>
          <a:xfrm>
            <a:off x="8933378" y="4508793"/>
            <a:ext cx="30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さらいねん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619FEA-32AD-E246-B21D-347614CA2A98}"/>
              </a:ext>
            </a:extLst>
          </p:cNvPr>
          <p:cNvSpPr txBox="1"/>
          <p:nvPr/>
        </p:nvSpPr>
        <p:spPr>
          <a:xfrm>
            <a:off x="2208507" y="2223197"/>
            <a:ext cx="235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00B050"/>
                </a:solidFill>
              </a:rPr>
              <a:t>きょねん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76294BB-5842-404D-856D-1D93602711D8}"/>
              </a:ext>
            </a:extLst>
          </p:cNvPr>
          <p:cNvSpPr txBox="1"/>
          <p:nvPr/>
        </p:nvSpPr>
        <p:spPr>
          <a:xfrm>
            <a:off x="185979" y="4508792"/>
            <a:ext cx="307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VN" altLang="en-US" sz="3600" b="1" dirty="0">
                <a:solidFill>
                  <a:srgbClr val="7030A0"/>
                </a:solidFill>
              </a:rPr>
              <a:t>おととし</a:t>
            </a:r>
          </a:p>
        </p:txBody>
      </p:sp>
      <p:sp>
        <p:nvSpPr>
          <p:cNvPr id="13" name="フローチャート: 端子 12">
            <a:extLst>
              <a:ext uri="{FF2B5EF4-FFF2-40B4-BE49-F238E27FC236}">
                <a16:creationId xmlns:a16="http://schemas.microsoft.com/office/drawing/2014/main" id="{DA61BCE9-88A9-CA4E-BBD0-3A38B173C2DB}"/>
              </a:ext>
            </a:extLst>
          </p:cNvPr>
          <p:cNvSpPr/>
          <p:nvPr/>
        </p:nvSpPr>
        <p:spPr>
          <a:xfrm>
            <a:off x="4874861" y="2890995"/>
            <a:ext cx="2548076" cy="1594904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VN" altLang="en-US" sz="66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毎年</a:t>
            </a:r>
            <a:endParaRPr kumimoji="1" lang="en-US" altLang="ja-VN" sz="6600" b="1" dirty="0">
              <a:solidFill>
                <a:srgbClr val="FF40FF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/>
            <a:r>
              <a:rPr kumimoji="1" lang="ja-VN" altLang="en-US" sz="2000" b="1" dirty="0">
                <a:solidFill>
                  <a:srgbClr val="FF40FF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まいとし</a:t>
            </a:r>
          </a:p>
        </p:txBody>
      </p:sp>
    </p:spTree>
    <p:extLst>
      <p:ext uri="{BB962C8B-B14F-4D97-AF65-F5344CB8AC3E}">
        <p14:creationId xmlns:p14="http://schemas.microsoft.com/office/powerpoint/2010/main" val="225713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19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25182DBA-1FFB-0344-A8E4-091F0FB21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401393"/>
              </p:ext>
            </p:extLst>
          </p:nvPr>
        </p:nvGraphicFramePr>
        <p:xfrm>
          <a:off x="838199" y="1604367"/>
          <a:ext cx="10885716" cy="49318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4146">
                  <a:extLst>
                    <a:ext uri="{9D8B030D-6E8A-4147-A177-3AD203B41FA5}">
                      <a16:colId xmlns:a16="http://schemas.microsoft.com/office/drawing/2014/main" val="1876281926"/>
                    </a:ext>
                  </a:extLst>
                </a:gridCol>
                <a:gridCol w="3738555">
                  <a:extLst>
                    <a:ext uri="{9D8B030D-6E8A-4147-A177-3AD203B41FA5}">
                      <a16:colId xmlns:a16="http://schemas.microsoft.com/office/drawing/2014/main" val="2902623659"/>
                    </a:ext>
                  </a:extLst>
                </a:gridCol>
                <a:gridCol w="4523015">
                  <a:extLst>
                    <a:ext uri="{9D8B030D-6E8A-4147-A177-3AD203B41FA5}">
                      <a16:colId xmlns:a16="http://schemas.microsoft.com/office/drawing/2014/main" val="1677457281"/>
                    </a:ext>
                  </a:extLst>
                </a:gridCol>
              </a:tblGrid>
              <a:tr h="13989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ja-VN" altLang="en-US" dirty="0">
                        <a:latin typeface="HGMinchoE" panose="02020909000000000000" pitchFamily="49" charset="-128"/>
                        <a:ea typeface="HGMinchoE" panose="02020909000000000000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altLang="ja-VN" sz="2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Hiện Tại &amp; Tương Lai</a:t>
                      </a:r>
                      <a:endParaRPr lang="ja-VN" altLang="en-US" sz="2400" dirty="0"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vi-VN" altLang="ja-VN" sz="2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Quá Khứ</a:t>
                      </a:r>
                      <a:endParaRPr lang="ja-VN" altLang="en-US" sz="2400" dirty="0"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379667"/>
                  </a:ext>
                </a:extLst>
              </a:tr>
              <a:tr h="161735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vi-VN" altLang="ja-VN" sz="28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Khẳng Định</a:t>
                      </a:r>
                      <a:endParaRPr lang="ja-VN" altLang="en-US" sz="2800" dirty="0"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altLang="ja-VN" sz="4400" b="1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440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VN" altLang="en-US" sz="4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ます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altLang="ja-VN" sz="4400" b="1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vi-VN" altLang="ja-VN" sz="4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VN" altLang="en-US" sz="4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ました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94742"/>
                  </a:ext>
                </a:extLst>
              </a:tr>
              <a:tr h="191549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vi-VN" altLang="ja-VN" sz="28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Phủ Định</a:t>
                      </a:r>
                      <a:endParaRPr lang="ja-VN" altLang="en-US" sz="2800" dirty="0"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altLang="ja-VN" sz="4400" b="1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440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VN" altLang="en-US" sz="4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ません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altLang="ja-VN" sz="4400" b="1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ja-JP" altLang="en-US" sz="440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ja-VN" altLang="en-US" sz="4400" dirty="0"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ませんでした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292884"/>
                  </a:ext>
                </a:extLst>
              </a:tr>
            </a:tbl>
          </a:graphicData>
        </a:graphic>
      </p:graphicFrame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70852AF-2EC0-D24D-8252-8C9D51317E5B}"/>
              </a:ext>
            </a:extLst>
          </p:cNvPr>
          <p:cNvSpPr/>
          <p:nvPr/>
        </p:nvSpPr>
        <p:spPr>
          <a:xfrm>
            <a:off x="1923283" y="321790"/>
            <a:ext cx="8815169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ja-JP" altLang="en-US" sz="5400" i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vi-VN" altLang="ja-JP" sz="5400" i="1" cap="none" spc="0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40FF"/>
                </a:solidFill>
                <a:effectLst/>
                <a:latin typeface="Times New Roman" panose="02020603050405020304" pitchFamily="18" charset="0"/>
                <a:ea typeface="Brush Script MT" panose="03060802040406070304" pitchFamily="66" charset="-122"/>
                <a:cs typeface="Times New Roman" panose="02020603050405020304" pitchFamily="18" charset="0"/>
              </a:rPr>
              <a:t>Cách chia </a:t>
            </a:r>
            <a:r>
              <a:rPr kumimoji="1" lang="vi-VN" altLang="ja-JP" sz="5400" i="1" u="sng" cap="none" spc="0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40FF"/>
                </a:solidFill>
                <a:effectLst/>
                <a:latin typeface="Times New Roman" panose="02020603050405020304" pitchFamily="18" charset="0"/>
                <a:ea typeface="Brush Script MT" panose="03060802040406070304" pitchFamily="66" charset="-122"/>
                <a:cs typeface="Times New Roman" panose="02020603050405020304" pitchFamily="18" charset="0"/>
              </a:rPr>
              <a:t>thì</a:t>
            </a:r>
            <a:r>
              <a:rPr kumimoji="1" lang="vi-VN" altLang="ja-JP" sz="5400" i="1" cap="none" spc="0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40FF"/>
                </a:solidFill>
                <a:effectLst/>
                <a:latin typeface="Times New Roman" panose="02020603050405020304" pitchFamily="18" charset="0"/>
                <a:ea typeface="Brush Script MT" panose="03060802040406070304" pitchFamily="66" charset="-122"/>
                <a:cs typeface="Times New Roman" panose="02020603050405020304" pitchFamily="18" charset="0"/>
              </a:rPr>
              <a:t> trong tiếng Nhật</a:t>
            </a:r>
            <a:endParaRPr lang="ja-VN" altLang="en-US" sz="5400" i="1" cap="none" spc="0" dirty="0">
              <a:ln w="22225">
                <a:solidFill>
                  <a:srgbClr val="FF40FF"/>
                </a:solidFill>
                <a:prstDash val="solid"/>
              </a:ln>
              <a:solidFill>
                <a:srgbClr val="FF4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4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C7626-E3E6-3249-ACBE-BF73AABC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87A1A2-B901-9E48-8577-909E820CB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105820"/>
              </p:ext>
            </p:extLst>
          </p:nvPr>
        </p:nvGraphicFramePr>
        <p:xfrm>
          <a:off x="698500" y="2170112"/>
          <a:ext cx="4940300" cy="36591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184130257"/>
                    </a:ext>
                  </a:extLst>
                </a:gridCol>
              </a:tblGrid>
              <a:tr h="18295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はたらき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ます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908824"/>
                  </a:ext>
                </a:extLst>
              </a:tr>
              <a:tr h="18295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はたらき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ません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395907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2D84EBE5-8641-E94F-9D46-E2086E69A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66088"/>
              </p:ext>
            </p:extLst>
          </p:nvPr>
        </p:nvGraphicFramePr>
        <p:xfrm>
          <a:off x="6413500" y="2170111"/>
          <a:ext cx="4940300" cy="36591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873839811"/>
                    </a:ext>
                  </a:extLst>
                </a:gridCol>
              </a:tblGrid>
              <a:tr h="18295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はたらき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ました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220556"/>
                  </a:ext>
                </a:extLst>
              </a:tr>
              <a:tr h="18295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はたらき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ませんでした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9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74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C7626-E3E6-3249-ACBE-BF73AABC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rgbClr val="FF8AD8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87A1A2-B901-9E48-8577-909E820CB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237381"/>
              </p:ext>
            </p:extLst>
          </p:nvPr>
        </p:nvGraphicFramePr>
        <p:xfrm>
          <a:off x="1155700" y="1827211"/>
          <a:ext cx="4538518" cy="3985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538518">
                  <a:extLst>
                    <a:ext uri="{9D8B030D-6E8A-4147-A177-3AD203B41FA5}">
                      <a16:colId xmlns:a16="http://schemas.microsoft.com/office/drawing/2014/main" val="1184130257"/>
                    </a:ext>
                  </a:extLst>
                </a:gridCol>
              </a:tblGrid>
              <a:tr h="199288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べんきょう</a:t>
                      </a:r>
                      <a:r>
                        <a:rPr lang="ja-VN" altLang="vi-VN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し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ます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908824"/>
                  </a:ext>
                </a:extLst>
              </a:tr>
              <a:tr h="199288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べんきょう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しません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395907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2119729D-7624-804C-B471-8159D41B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84352"/>
              </p:ext>
            </p:extLst>
          </p:nvPr>
        </p:nvGraphicFramePr>
        <p:xfrm>
          <a:off x="6373586" y="1827211"/>
          <a:ext cx="5342082" cy="39857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342082">
                  <a:extLst>
                    <a:ext uri="{9D8B030D-6E8A-4147-A177-3AD203B41FA5}">
                      <a16:colId xmlns:a16="http://schemas.microsoft.com/office/drawing/2014/main" val="445304254"/>
                    </a:ext>
                  </a:extLst>
                </a:gridCol>
              </a:tblGrid>
              <a:tr h="199288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べんきょう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しました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561431"/>
                  </a:ext>
                </a:extLst>
              </a:tr>
              <a:tr h="199288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ja-VN" altLang="en-US" sz="3200" dirty="0"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べんきょう</a:t>
                      </a:r>
                      <a:r>
                        <a:rPr lang="ja-VN" altLang="en-US" sz="3200" dirty="0">
                          <a:solidFill>
                            <a:srgbClr val="FF0000"/>
                          </a:solidFill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しませんでした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44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19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8A0ED34-F9C4-5748-8E71-E3991ADD4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63" y="2141537"/>
            <a:ext cx="3644245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432A81-ABE6-BE4B-B53D-7E957A70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93" y="3005400"/>
            <a:ext cx="3644244" cy="37596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A25A771-B7B9-CA41-848C-55F1606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199" y="3852600"/>
            <a:ext cx="2606801" cy="2640275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805934F7-E468-2D47-A628-AF234442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9" y="387350"/>
            <a:ext cx="3644245" cy="1235075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働きます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679320-19E5-4D4E-AD16-6BCF5CB5DF59}"/>
              </a:ext>
            </a:extLst>
          </p:cNvPr>
          <p:cNvSpPr txBox="1">
            <a:spLocks/>
          </p:cNvSpPr>
          <p:nvPr/>
        </p:nvSpPr>
        <p:spPr>
          <a:xfrm>
            <a:off x="7244354" y="659338"/>
            <a:ext cx="3644245" cy="12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休みます</a:t>
            </a:r>
          </a:p>
        </p:txBody>
      </p:sp>
    </p:spTree>
    <p:extLst>
      <p:ext uri="{BB962C8B-B14F-4D97-AF65-F5344CB8AC3E}">
        <p14:creationId xmlns:p14="http://schemas.microsoft.com/office/powerpoint/2010/main" val="10346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057D45-AF1F-9240-8058-51E99D6F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altLang="ja-VN" sz="4000" b="1" i="0" dirty="0">
                <a:solidFill>
                  <a:srgbClr val="FF2F92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V</a:t>
            </a:r>
            <a:r>
              <a:rPr lang="ja-JP" altLang="en-US" sz="4000" b="1" i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ます</a:t>
            </a:r>
            <a:r>
              <a:rPr lang="en-US" altLang="ja-JP" sz="4000" b="1" i="0" dirty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vi-VN" altLang="ja-VN" sz="4000" b="1" i="0" dirty="0">
                <a:solidFill>
                  <a:srgbClr val="FF2F92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V</a:t>
            </a:r>
            <a:r>
              <a:rPr lang="ja-JP" altLang="en-US" sz="4000" b="1" i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ません</a:t>
            </a:r>
            <a:r>
              <a:rPr lang="en-US" altLang="ja-JP" sz="4000" b="1" i="0" dirty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vi-VN" altLang="ja-VN" sz="4000" b="1" i="0" dirty="0">
                <a:solidFill>
                  <a:srgbClr val="FF2F92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V</a:t>
            </a:r>
            <a:r>
              <a:rPr lang="ja-JP" altLang="en-US" sz="4000" b="1" i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ました</a:t>
            </a:r>
            <a:r>
              <a:rPr lang="en-US" altLang="ja-JP" sz="4000" b="1" i="0" dirty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vi-VN" altLang="ja-VN" sz="4000" b="1" i="0" dirty="0">
                <a:solidFill>
                  <a:srgbClr val="FF2F92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V</a:t>
            </a:r>
            <a:r>
              <a:rPr lang="ja-JP" altLang="en-US" sz="4000" b="1" i="0">
                <a:solidFill>
                  <a:srgbClr val="FF2F92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ませんでした</a:t>
            </a:r>
            <a:endParaRPr kumimoji="1" lang="ja-VN" altLang="en-US" sz="4000" b="1" dirty="0">
              <a:solidFill>
                <a:srgbClr val="FF2F9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FFEB775-D70B-AC43-8E9C-A0DEA69B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013" y="1445760"/>
            <a:ext cx="7064830" cy="523954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働きます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勉強します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休みます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終わります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起きます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寝ます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6CB9796-DE4C-9F41-933B-8444A961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573" y="3543300"/>
            <a:ext cx="253522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C83F2A-1629-F04A-A59F-7D8B531D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86" y="325399"/>
            <a:ext cx="8837386" cy="230709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〇時に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vi-VN" altLang="ja-VN" b="1" i="0" dirty="0">
                <a:solidFill>
                  <a:srgbClr val="2E2E2E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</a:rPr>
              <a:t>V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ます</a:t>
            </a:r>
            <a:b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何時に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vi-VN" altLang="ja-VN" b="1" i="0" dirty="0">
                <a:solidFill>
                  <a:srgbClr val="2E2E2E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</a:rPr>
              <a:t>V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ますか</a:t>
            </a:r>
            <a:endParaRPr kumimoji="1" lang="ja-VN" altLang="en-US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五角形 3">
            <a:extLst>
              <a:ext uri="{FF2B5EF4-FFF2-40B4-BE49-F238E27FC236}">
                <a16:creationId xmlns:a16="http://schemas.microsoft.com/office/drawing/2014/main" id="{F42C0C50-767C-A945-8F19-150B3D102E36}"/>
              </a:ext>
            </a:extLst>
          </p:cNvPr>
          <p:cNvSpPr/>
          <p:nvPr/>
        </p:nvSpPr>
        <p:spPr>
          <a:xfrm>
            <a:off x="0" y="29104"/>
            <a:ext cx="1270000" cy="919163"/>
          </a:xfrm>
          <a:prstGeom prst="pen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vi-VN" altLang="ja-VN" sz="6000" b="1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8AD8"/>
                </a:solidFill>
              </a:rPr>
              <a:t>1</a:t>
            </a:r>
            <a:endParaRPr kumimoji="1" lang="ja-VN" altLang="en-US" sz="6000" b="1" dirty="0">
              <a:ln w="22225">
                <a:solidFill>
                  <a:srgbClr val="FF40FF"/>
                </a:solidFill>
                <a:prstDash val="solid"/>
              </a:ln>
              <a:solidFill>
                <a:srgbClr val="FF8AD8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913CDE-F395-F746-A4DD-6D610314CF83}"/>
              </a:ext>
            </a:extLst>
          </p:cNvPr>
          <p:cNvSpPr txBox="1"/>
          <p:nvPr/>
        </p:nvSpPr>
        <p:spPr>
          <a:xfrm>
            <a:off x="1519766" y="3429000"/>
            <a:ext cx="90984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vi-VN" altLang="ja-VN" sz="3600" b="1" i="1" dirty="0">
                <a:latin typeface="+mj-lt"/>
                <a:cs typeface="Times New Roman" panose="02020603050405020304" pitchFamily="18" charset="0"/>
              </a:rPr>
              <a:t>Nghĩa: </a:t>
            </a:r>
            <a:r>
              <a:rPr kumimoji="1" lang="vi-VN" altLang="ja-VN" sz="3600" i="1" dirty="0">
                <a:latin typeface="+mj-lt"/>
                <a:cs typeface="Times New Roman" panose="02020603050405020304" pitchFamily="18" charset="0"/>
              </a:rPr>
              <a:t>Làm việc gì đó trong khoản Time </a:t>
            </a:r>
            <a:r>
              <a:rPr kumimoji="1" lang="vi-VN" altLang="ja-VN" sz="3600" i="1" dirty="0">
                <a:latin typeface="+mj-lt"/>
              </a:rPr>
              <a:t>nào đó</a:t>
            </a:r>
            <a:br>
              <a:rPr kumimoji="1" lang="vi-VN" altLang="ja-VN" sz="3600" i="1" dirty="0">
                <a:latin typeface="+mj-lt"/>
              </a:rPr>
            </a:br>
            <a:br>
              <a:rPr kumimoji="1" lang="vi-VN" altLang="ja-VN" sz="3600" i="1" dirty="0">
                <a:latin typeface="+mj-lt"/>
              </a:rPr>
            </a:br>
            <a:endParaRPr kumimoji="1" lang="ja-VN" altLang="en-US" sz="3600" i="1" dirty="0">
              <a:latin typeface="+mj-lt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364099A-1E05-224E-B48F-6624AE45E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0962" y="4906962"/>
            <a:ext cx="1951038" cy="1951038"/>
          </a:xfrm>
        </p:spPr>
      </p:pic>
    </p:spTree>
    <p:extLst>
      <p:ext uri="{BB962C8B-B14F-4D97-AF65-F5344CB8AC3E}">
        <p14:creationId xmlns:p14="http://schemas.microsoft.com/office/powerpoint/2010/main" val="6014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C8BE6A-C8E7-6F4D-A7BD-51426A78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2808"/>
            <a:ext cx="8102600" cy="3530791"/>
          </a:xfrm>
        </p:spPr>
        <p:txBody>
          <a:bodyPr/>
          <a:lstStyle/>
          <a:p>
            <a:pPr marL="0" indent="0" algn="ctr">
              <a:buNone/>
            </a:pPr>
            <a:r>
              <a:rPr lang="ja-VN" altLang="en-US" sz="3600" dirty="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私は　</a:t>
            </a:r>
            <a:r>
              <a:rPr lang="ja-JP" altLang="en-US" sz="360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vi-VN" altLang="ja-JP" sz="3600" dirty="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12</a:t>
            </a:r>
            <a:r>
              <a:rPr lang="ja-JP" altLang="en-US" sz="360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時に　</a:t>
            </a:r>
            <a:r>
              <a:rPr lang="ja-VN" altLang="en-US" sz="3600" dirty="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食べます。</a:t>
            </a:r>
            <a:endParaRPr lang="vi-VN" altLang="ja-JP" sz="3600" b="0" i="0" dirty="0">
              <a:solidFill>
                <a:srgbClr val="FF0000"/>
              </a:solidFill>
              <a:effectLst/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marL="0" indent="0" algn="ctr">
              <a:buNone/>
            </a:pPr>
            <a:endParaRPr lang="en-US" altLang="ja-JP" sz="3600" b="0" i="0" dirty="0">
              <a:solidFill>
                <a:srgbClr val="222222"/>
              </a:solidFill>
              <a:effectLst/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marL="0" indent="0" algn="ctr">
              <a:buNone/>
            </a:pPr>
            <a:r>
              <a:rPr lang="ja-JP" altLang="en-US" sz="3600" b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わたしは</a:t>
            </a:r>
            <a:r>
              <a:rPr lang="en-US" altLang="ja-JP" sz="3600" b="0" dirty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 12 </a:t>
            </a:r>
            <a:r>
              <a:rPr lang="ja-JP" altLang="en-US" sz="3600" b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じに　たべます</a:t>
            </a:r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。</a:t>
            </a:r>
            <a:br>
              <a:rPr lang="ja-JP" altLang="en-US">
                <a:latin typeface="HGMinchoE" panose="02020909000000000000" pitchFamily="49" charset="-128"/>
                <a:ea typeface="HGMinchoE" panose="02020909000000000000" pitchFamily="49" charset="-128"/>
              </a:rPr>
            </a:br>
            <a:endParaRPr lang="vi-VN" altLang="ja-JP" dirty="0"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marL="0" indent="0" algn="ctr">
              <a:buNone/>
            </a:pPr>
            <a:r>
              <a:rPr lang="vi-VN" altLang="ja-VN" b="0" i="0" dirty="0">
                <a:solidFill>
                  <a:srgbClr val="222222"/>
                </a:solidFill>
                <a:effectLst/>
                <a:latin typeface="+mj-lt"/>
              </a:rPr>
              <a:t>Tôi ăn vào lúc 12 giờ.</a:t>
            </a:r>
            <a:endParaRPr kumimoji="1" lang="ja-VN" altLang="en-US" dirty="0">
              <a:latin typeface="+mj-lt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CC7D6E9-3043-5943-BA81-2B8084C3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rgbClr val="FF8AD8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4E35050-9D72-F340-B2F2-28288ED8B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17"/>
          <a:stretch/>
        </p:blipFill>
        <p:spPr>
          <a:xfrm>
            <a:off x="8113071" y="3640667"/>
            <a:ext cx="4078929" cy="31725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52CC1EA-34C0-E044-8B77-0DAB22CF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250" y="2064544"/>
            <a:ext cx="193675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1108EB6-B806-7642-9F28-B0F736C1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967" y="4610074"/>
            <a:ext cx="3738033" cy="207668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F9D338-5397-5B4B-8DD2-298947A2A454}"/>
              </a:ext>
            </a:extLst>
          </p:cNvPr>
          <p:cNvSpPr txBox="1"/>
          <p:nvPr/>
        </p:nvSpPr>
        <p:spPr>
          <a:xfrm>
            <a:off x="8453967" y="3928533"/>
            <a:ext cx="2353734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VN" altLang="en-US" sz="3200" dirty="0">
                <a:latin typeface="HGMinchoE" panose="02020909000000000000" pitchFamily="49" charset="-128"/>
                <a:ea typeface="HGMinchoE" panose="02020909000000000000" pitchFamily="49" charset="-128"/>
              </a:rPr>
              <a:t>土曜</a:t>
            </a:r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BA63812F-5A55-2849-8E27-2FB1B5460C40}"/>
              </a:ext>
            </a:extLst>
          </p:cNvPr>
          <p:cNvSpPr/>
          <p:nvPr/>
        </p:nvSpPr>
        <p:spPr>
          <a:xfrm>
            <a:off x="10807701" y="3440796"/>
            <a:ext cx="1295400" cy="1340519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VN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4F23AD-61EE-3D40-867E-35C5E64A4E92}"/>
              </a:ext>
            </a:extLst>
          </p:cNvPr>
          <p:cNvSpPr txBox="1"/>
          <p:nvPr/>
        </p:nvSpPr>
        <p:spPr>
          <a:xfrm>
            <a:off x="1244601" y="2015823"/>
            <a:ext cx="76792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どようびべんきょうしません。</a:t>
            </a:r>
            <a:endParaRPr lang="en-US" altLang="ja-JP" sz="3600" b="0" i="0" dirty="0">
              <a:solidFill>
                <a:srgbClr val="222222"/>
              </a:solidFill>
              <a:effectLst/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algn="ctr"/>
            <a:br>
              <a:rPr lang="ja-JP" altLang="en-US" sz="3600"/>
            </a:br>
            <a:r>
              <a:rPr lang="vi-VN" altLang="ja-VN" sz="3600" b="0" i="0" dirty="0">
                <a:solidFill>
                  <a:srgbClr val="222222"/>
                </a:solidFill>
                <a:effectLst/>
                <a:latin typeface="+mj-lt"/>
              </a:rPr>
              <a:t>Thứ 7 tôi thường không học bài.</a:t>
            </a:r>
            <a:endParaRPr lang="ja-VN" altLang="en-US" sz="3600" dirty="0">
              <a:latin typeface="+mj-lt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3B35787-515A-9342-B5D5-B94EE926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rgbClr val="FF8AD8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</p:spTree>
    <p:extLst>
      <p:ext uri="{BB962C8B-B14F-4D97-AF65-F5344CB8AC3E}">
        <p14:creationId xmlns:p14="http://schemas.microsoft.com/office/powerpoint/2010/main" val="3025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73CD0F-0518-534C-BE95-20012D8F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7</a:t>
            </a:r>
            <a:r>
              <a:rPr lang="ja-JP" altLang="en-US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時半に</a:t>
            </a:r>
            <a:r>
              <a:rPr lang="en-US" altLang="ja-JP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起きます。</a:t>
            </a:r>
            <a:endParaRPr kumimoji="1" lang="ja-VN" altLang="en-US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A77F3B9-E8C4-6A48-9DCB-F110BE29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92"/>
          <a:stretch/>
        </p:blipFill>
        <p:spPr>
          <a:xfrm>
            <a:off x="3010287" y="2854325"/>
            <a:ext cx="6171426" cy="3873046"/>
          </a:xfrm>
        </p:spPr>
      </p:pic>
    </p:spTree>
    <p:extLst>
      <p:ext uri="{BB962C8B-B14F-4D97-AF65-F5344CB8AC3E}">
        <p14:creationId xmlns:p14="http://schemas.microsoft.com/office/powerpoint/2010/main" val="17881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651E6B-A464-4048-986E-C3FA5B0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11</a:t>
            </a:r>
            <a:r>
              <a:rPr lang="ja-JP" altLang="en-US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時に</a:t>
            </a:r>
            <a:r>
              <a:rPr lang="en-US" altLang="ja-JP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寝ます。</a:t>
            </a:r>
            <a:endParaRPr kumimoji="1" lang="ja-VN" altLang="en-US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4632242-7C71-8A44-8FC7-753B4BC2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91"/>
          <a:stretch/>
        </p:blipFill>
        <p:spPr>
          <a:xfrm>
            <a:off x="2759529" y="2293931"/>
            <a:ext cx="7151914" cy="4564069"/>
          </a:xfrm>
        </p:spPr>
      </p:pic>
    </p:spTree>
    <p:extLst>
      <p:ext uri="{BB962C8B-B14F-4D97-AF65-F5344CB8AC3E}">
        <p14:creationId xmlns:p14="http://schemas.microsoft.com/office/powerpoint/2010/main" val="2577227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CBA954-BEFE-9847-8A45-0294DE01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844" y="1401084"/>
            <a:ext cx="8175171" cy="498338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altLang="ja-VN" sz="4000" b="0" i="0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T</a:t>
            </a:r>
            <a:r>
              <a:rPr lang="ja-VN" altLang="vi-VN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：</a:t>
            </a:r>
            <a:r>
              <a:rPr lang="vi-VN" altLang="ja-VN" sz="4000" b="0" i="0" u="sng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4000" b="0" i="0" u="sng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は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何時に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起きますか。</a:t>
            </a:r>
            <a:br>
              <a:rPr lang="ja-JP" altLang="en-US" sz="400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vi-VN" altLang="ja-VN" sz="4000" b="0" i="0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VN" altLang="vi-VN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：</a:t>
            </a:r>
            <a:r>
              <a:rPr lang="ja-JP" altLang="en-US" sz="4000" b="0" i="0" u="sng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〇時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に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起きます。</a:t>
            </a:r>
            <a:br>
              <a:rPr lang="ja-JP" altLang="en-US" sz="400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vi-VN" altLang="ja-VN" sz="4000" b="0" i="0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T</a:t>
            </a:r>
            <a:r>
              <a:rPr lang="ja-VN" altLang="vi-VN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：</a:t>
            </a:r>
            <a:r>
              <a:rPr lang="vi-VN" altLang="ja-VN" sz="4000" b="0" i="0" u="sng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VN" altLang="vi-VN" sz="4000" b="0" i="0" u="sng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２</a:t>
            </a:r>
            <a:r>
              <a:rPr lang="ja-JP" altLang="en-US" sz="4000" b="0" i="0" u="sng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は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何時に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寝ますか。</a:t>
            </a:r>
            <a:br>
              <a:rPr lang="ja-JP" altLang="en-US" sz="400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vi-VN" altLang="ja-VN" sz="4000" b="0" i="0" dirty="0">
                <a:solidFill>
                  <a:srgbClr val="00B050"/>
                </a:solidFill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VN" altLang="vi-VN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：</a:t>
            </a:r>
            <a:r>
              <a:rPr lang="ja-JP" altLang="en-US" sz="4000" b="0" i="0" u="sng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〇時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に</a:t>
            </a:r>
            <a:r>
              <a:rPr lang="en-US" altLang="ja-JP" sz="4000" b="0" i="0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4000" b="0" i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寝ます</a:t>
            </a:r>
            <a:r>
              <a:rPr lang="ja-JP" altLang="en-US" sz="3600" b="0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。</a:t>
            </a:r>
            <a:endParaRPr kumimoji="1" lang="ja-VN" altLang="en-US" sz="3600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EA2AC9F-6E8A-B643-BE12-E1A8CD4C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132442"/>
            <a:ext cx="283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1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374E58-010D-F04F-9EA8-1C30C818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169635"/>
            <a:ext cx="2133600" cy="102280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練習</a:t>
            </a:r>
            <a:endParaRPr kumimoji="1" lang="ja-V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4467F9-0EA3-C04E-9A40-3328EFF6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350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毎朝　何時に　起きますか。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毎晩　何時に　寝ますか。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今晩　何時に　寝ますか。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明日　何時に　起きますか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土曜日、何時に　起きますか。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土曜日、何時に　寝ますか。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ja-V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33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7125AD-D582-0449-9782-D4FC17A4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858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〇時から　〇時まで　</a:t>
            </a:r>
            <a:r>
              <a:rPr lang="vi-VN" altLang="ja-VN" b="1" i="0" dirty="0">
                <a:solidFill>
                  <a:srgbClr val="2E2E2E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</a:rPr>
              <a:t>V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ます</a:t>
            </a:r>
            <a:b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何時から　何時まで　</a:t>
            </a:r>
            <a:r>
              <a:rPr lang="vi-VN" altLang="ja-VN" b="1" i="0" dirty="0">
                <a:solidFill>
                  <a:srgbClr val="2E2E2E"/>
                </a:solidFill>
                <a:effectLst/>
                <a:latin typeface="Verdana" panose="020B0604030504040204" pitchFamily="34" charset="0"/>
                <a:ea typeface="MS Mincho" panose="02020609040205080304" pitchFamily="49" charset="-128"/>
              </a:rPr>
              <a:t>V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ますか</a:t>
            </a:r>
            <a:endParaRPr kumimoji="1" lang="ja-VN" altLang="en-US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8AFF7F9-7998-084B-A264-CFB3308AF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254" y="3743325"/>
            <a:ext cx="4417489" cy="3114675"/>
          </a:xfr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A25B1A-D3E2-ED4C-83A0-40598BFDA143}"/>
              </a:ext>
            </a:extLst>
          </p:cNvPr>
          <p:cNvSpPr txBox="1"/>
          <p:nvPr/>
        </p:nvSpPr>
        <p:spPr>
          <a:xfrm>
            <a:off x="2295117" y="2989698"/>
            <a:ext cx="760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先生は　</a:t>
            </a:r>
            <a:r>
              <a:rPr lang="en-US" altLang="ja-JP" sz="32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9</a:t>
            </a: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時から　</a:t>
            </a:r>
            <a:r>
              <a:rPr lang="en-US" altLang="ja-JP" sz="32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5</a:t>
            </a:r>
            <a:r>
              <a:rPr lang="ja-JP" altLang="en-US" sz="32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　働きます。</a:t>
            </a:r>
            <a:endParaRPr kumimoji="1" lang="ja-VN" altLang="en-US" sz="3200" b="1" dirty="0">
              <a:solidFill>
                <a:srgbClr val="0070C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24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76D864-A327-584A-85C8-44C7FB8E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12</a:t>
            </a:r>
            <a:r>
              <a:rPr lang="ja-JP" altLang="en-US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時から　</a:t>
            </a:r>
            <a:r>
              <a:rPr lang="en-US" altLang="ja-JP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</a:t>
            </a:r>
            <a:r>
              <a:rPr lang="ja-JP" altLang="en-US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　休みます。</a:t>
            </a:r>
            <a:endParaRPr kumimoji="1" lang="ja-VN" altLang="en-US" b="1" dirty="0">
              <a:solidFill>
                <a:srgbClr val="0070C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522D972-DCA6-E041-9397-F60309B8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2506662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18426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6D3BD98-4924-C04D-A98D-AA1F6DE6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6" y="2506662"/>
            <a:ext cx="5801784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98923-D9FB-8740-A57C-AD34C8DA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020149"/>
            <a:ext cx="3750129" cy="3837851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3220BF9D-1F3F-A141-9FA3-1E30F208016C}"/>
              </a:ext>
            </a:extLst>
          </p:cNvPr>
          <p:cNvSpPr txBox="1">
            <a:spLocks/>
          </p:cNvSpPr>
          <p:nvPr/>
        </p:nvSpPr>
        <p:spPr>
          <a:xfrm>
            <a:off x="854530" y="379641"/>
            <a:ext cx="3799113" cy="1618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勉強します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50DE380-6DEE-1642-B561-F2C43B0E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263" y="351068"/>
            <a:ext cx="4855029" cy="1494745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</a:rPr>
              <a:t>終わります</a:t>
            </a:r>
          </a:p>
        </p:txBody>
      </p:sp>
    </p:spTree>
    <p:extLst>
      <p:ext uri="{BB962C8B-B14F-4D97-AF65-F5344CB8AC3E}">
        <p14:creationId xmlns:p14="http://schemas.microsoft.com/office/powerpoint/2010/main" val="37747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9ABC8-AAE3-7B45-87BE-1CF8D093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b="1" i="0" dirty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8</a:t>
            </a:r>
            <a:r>
              <a:rPr lang="ja-JP" altLang="en-US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時から　</a:t>
            </a:r>
            <a:r>
              <a:rPr lang="en-US" altLang="ja-JP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10</a:t>
            </a:r>
            <a:r>
              <a:rPr lang="ja-JP" altLang="en-US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　勉強します。</a:t>
            </a:r>
            <a:endParaRPr kumimoji="1" lang="ja-VN" altLang="en-US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824744E-93BD-9B45-AEAC-C056FB59D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2506662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9730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62790-6799-9946-A652-2C78A41F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52A6373-3D9D-6E44-AA18-AC75FFF76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178" y="-33514"/>
            <a:ext cx="9821643" cy="6925027"/>
          </a:xfrm>
        </p:spPr>
      </p:pic>
    </p:spTree>
    <p:extLst>
      <p:ext uri="{BB962C8B-B14F-4D97-AF65-F5344CB8AC3E}">
        <p14:creationId xmlns:p14="http://schemas.microsoft.com/office/powerpoint/2010/main" val="617739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03A004-68CB-614C-81EF-AFCFDCDA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4247"/>
            <a:ext cx="10515600" cy="5469505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6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時半に　起きます。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8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時半から　４時まで　勉強します。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11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時半から　</a:t>
            </a: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12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時半まで　休みます。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４時</a:t>
            </a: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15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分に　終わります。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9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9</a:t>
            </a:r>
            <a:r>
              <a:rPr lang="ja-JP" altLang="en-US" sz="39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時に　寝ます。</a:t>
            </a:r>
            <a:br>
              <a:rPr lang="ja-JP" altLang="en-US" b="1">
                <a:solidFill>
                  <a:srgbClr val="0070C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endParaRPr kumimoji="1" lang="ja-VN" altLang="en-US" b="1" dirty="0">
              <a:solidFill>
                <a:srgbClr val="0070C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8D9A3D-237B-0C4D-BF11-BC17EC77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49" y="4630626"/>
            <a:ext cx="1872343" cy="19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2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B740D-990A-EA47-A1F9-5AADA513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6BC8E0E-438E-F849-B989-537EEC5A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228" y="248553"/>
            <a:ext cx="9021543" cy="6360894"/>
          </a:xfrm>
        </p:spPr>
      </p:pic>
    </p:spTree>
    <p:extLst>
      <p:ext uri="{BB962C8B-B14F-4D97-AF65-F5344CB8AC3E}">
        <p14:creationId xmlns:p14="http://schemas.microsoft.com/office/powerpoint/2010/main" val="1322311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BAE1DD-417B-1540-BACA-E569565F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078" y="316820"/>
            <a:ext cx="9301843" cy="622436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6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時に起きます。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9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時から</a:t>
            </a: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7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時まで働きます。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12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</a:t>
            </a: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15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分から</a:t>
            </a: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時まで休みます。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7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時半に終わります。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4000" b="1" i="0" dirty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11</a:t>
            </a: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時半に寝ます。</a:t>
            </a:r>
          </a:p>
          <a:p>
            <a:endParaRPr kumimoji="1" lang="ja-VN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BF14BA-8AB6-344A-B5CC-CE1CB3F6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49" y="4630626"/>
            <a:ext cx="1872343" cy="19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4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2CF786-ABD8-FF4B-A6B7-75F4227F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42"/>
            <a:ext cx="2460171" cy="957489"/>
          </a:xfrm>
        </p:spPr>
        <p:txBody>
          <a:bodyPr/>
          <a:lstStyle/>
          <a:p>
            <a:pPr algn="ctr"/>
            <a:r>
              <a:rPr lang="ja-JP" altLang="en-US" b="1" i="0">
                <a:solidFill>
                  <a:srgbClr val="FF2F92"/>
                </a:solidFill>
                <a:effectLst/>
                <a:latin typeface="Verdana" panose="020B0604030504040204" pitchFamily="34" charset="0"/>
              </a:rPr>
              <a:t>練習</a:t>
            </a:r>
            <a:endParaRPr kumimoji="1" lang="ja-VN" altLang="en-US" dirty="0">
              <a:solidFill>
                <a:srgbClr val="FF2F92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AD2467-72F8-794A-85D4-0AD4C2073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23954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毎日　何時から　何時まで　働きますか。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毎日　何時から　何時まで　休みますか。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毎日　何時から　何時まで　勉強しますか。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毎朝　何時に　起きますか。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0070C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毎晩　何時　に寝ますか。</a:t>
            </a:r>
          </a:p>
        </p:txBody>
      </p:sp>
    </p:spTree>
    <p:extLst>
      <p:ext uri="{BB962C8B-B14F-4D97-AF65-F5344CB8AC3E}">
        <p14:creationId xmlns:p14="http://schemas.microsoft.com/office/powerpoint/2010/main" val="4507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C83F2A-1629-F04A-A59F-7D8B531D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23" y="198722"/>
            <a:ext cx="7685314" cy="149908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ja-JP" altLang="en-US" b="1" i="0">
                <a:solidFill>
                  <a:srgbClr val="FF000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時から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solidFill>
                  <a:srgbClr val="FF000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〇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時まで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です</a:t>
            </a:r>
            <a:b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何時から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何時まで</a:t>
            </a:r>
            <a:r>
              <a:rPr lang="en-US" altLang="ja-JP" b="1" i="0" dirty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b="1" i="0">
                <a:solidFill>
                  <a:srgbClr val="2E2E2E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ですか</a:t>
            </a:r>
            <a:endParaRPr kumimoji="1" lang="ja-VN" altLang="en-US" dirty="0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" name="五角形 3">
            <a:extLst>
              <a:ext uri="{FF2B5EF4-FFF2-40B4-BE49-F238E27FC236}">
                <a16:creationId xmlns:a16="http://schemas.microsoft.com/office/drawing/2014/main" id="{F42C0C50-767C-A945-8F19-150B3D102E36}"/>
              </a:ext>
            </a:extLst>
          </p:cNvPr>
          <p:cNvSpPr/>
          <p:nvPr/>
        </p:nvSpPr>
        <p:spPr>
          <a:xfrm>
            <a:off x="0" y="29104"/>
            <a:ext cx="1270000" cy="919163"/>
          </a:xfrm>
          <a:prstGeom prst="pen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vi-VN" altLang="ja-VN" sz="6000" b="1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8AD8"/>
                </a:solidFill>
              </a:rPr>
              <a:t>2</a:t>
            </a:r>
            <a:endParaRPr kumimoji="1" lang="ja-VN" altLang="en-US" sz="6000" b="1" dirty="0">
              <a:ln w="22225">
                <a:solidFill>
                  <a:srgbClr val="FF40FF"/>
                </a:solidFill>
                <a:prstDash val="solid"/>
              </a:ln>
              <a:solidFill>
                <a:srgbClr val="FF8AD8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913CDE-F395-F746-A4DD-6D610314CF83}"/>
              </a:ext>
            </a:extLst>
          </p:cNvPr>
          <p:cNvSpPr txBox="1"/>
          <p:nvPr/>
        </p:nvSpPr>
        <p:spPr>
          <a:xfrm>
            <a:off x="739321" y="2296967"/>
            <a:ext cx="10713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vi-VN" altLang="ja-VN" sz="32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Nghĩa:</a:t>
            </a:r>
            <a:r>
              <a:rPr kumimoji="1" lang="ja-JP" altLang="en-US" sz="3200" i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32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3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kumimoji="1" lang="en-US" altLang="ja-JP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kumimoji="1" lang="en-US" altLang="ja-JP" sz="32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kumimoji="1" lang="en-US" altLang="ja-JP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br>
              <a:rPr kumimoji="1" lang="en-US" altLang="ja-JP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ja-JP" sz="3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ja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trợ từ </a:t>
            </a:r>
            <a:r>
              <a:rPr lang="ja-VN" altLang="vi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ja-VN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から、まで</a:t>
            </a:r>
            <a:r>
              <a:rPr lang="ja-VN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vi-VN" altLang="ja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đứng một mình, không cần phải lúc nào cũng đi đôi với nhau.</a:t>
            </a:r>
            <a:br>
              <a:rPr kumimoji="1" lang="vi-VN" altLang="ja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1" lang="vi-VN" altLang="ja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ja-VN" alt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9DA63-EA33-2847-A658-58AC154F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i="0">
                <a:solidFill>
                  <a:srgbClr val="333333"/>
                </a:solidFill>
                <a:effectLst/>
                <a:latin typeface="Lora" pitchFamily="2" charset="0"/>
              </a:rPr>
              <a:t>スーパーは</a:t>
            </a:r>
            <a:r>
              <a:rPr lang="en-US" altLang="ja-JP" b="1" dirty="0">
                <a:solidFill>
                  <a:srgbClr val="333333"/>
                </a:solidFill>
                <a:latin typeface="Lora" pitchFamily="2" charset="0"/>
              </a:rPr>
              <a:t>10</a:t>
            </a:r>
            <a:r>
              <a:rPr lang="ja-JP" altLang="en-US" b="1">
                <a:solidFill>
                  <a:srgbClr val="333333"/>
                </a:solidFill>
                <a:latin typeface="Lora" pitchFamily="2" charset="0"/>
              </a:rPr>
              <a:t>時から　</a:t>
            </a:r>
            <a:r>
              <a:rPr lang="en-US" altLang="ja-JP" b="1" dirty="0">
                <a:solidFill>
                  <a:srgbClr val="333333"/>
                </a:solidFill>
                <a:latin typeface="Lora" pitchFamily="2" charset="0"/>
              </a:rPr>
              <a:t>9</a:t>
            </a:r>
            <a:r>
              <a:rPr lang="ja-JP" altLang="en-US" b="1">
                <a:solidFill>
                  <a:srgbClr val="333333"/>
                </a:solidFill>
                <a:latin typeface="Lora" pitchFamily="2" charset="0"/>
              </a:rPr>
              <a:t>時まで　です。</a:t>
            </a:r>
            <a:endParaRPr kumimoji="1" lang="ja-VN" altLang="en-US" b="1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E81F10-9EE6-0E4F-898C-16B259F2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735" y="2540000"/>
            <a:ext cx="6972300" cy="431800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18C3D8-377E-4740-8671-B67F1304D71A}"/>
              </a:ext>
            </a:extLst>
          </p:cNvPr>
          <p:cNvSpPr txBox="1"/>
          <p:nvPr/>
        </p:nvSpPr>
        <p:spPr>
          <a:xfrm>
            <a:off x="8957917" y="3461657"/>
            <a:ext cx="2783134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ja-JP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ja-JP" altLang="en-US" sz="32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時</a:t>
            </a:r>
            <a:r>
              <a:rPr lang="en-US" altLang="ja-JP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32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ja-JP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ja-JP" altLang="en-US" sz="3200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時　</a:t>
            </a:r>
            <a:endParaRPr kumimoji="1" lang="ja-V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7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F54A2F-9395-F345-9BE0-A18AA457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デパートは</a:t>
            </a:r>
            <a:r>
              <a:rPr lang="en-US" altLang="ja-JP" b="1" i="0" dirty="0">
                <a:solidFill>
                  <a:schemeClr val="accent1"/>
                </a:solidFill>
                <a:effectLst/>
                <a:latin typeface="Lora" pitchFamily="2" charset="0"/>
              </a:rPr>
              <a:t>10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時半から</a:t>
            </a:r>
            <a:r>
              <a:rPr lang="en-US" altLang="ja-JP" b="1" i="0" dirty="0">
                <a:solidFill>
                  <a:schemeClr val="accent1"/>
                </a:solidFill>
                <a:effectLst/>
                <a:latin typeface="Lora" pitchFamily="2" charset="0"/>
              </a:rPr>
              <a:t> 8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時まで</a:t>
            </a:r>
            <a:r>
              <a:rPr lang="en-US" altLang="ja-JP" b="1" i="0" dirty="0">
                <a:solidFill>
                  <a:schemeClr val="accent1"/>
                </a:solidFill>
                <a:effectLst/>
                <a:latin typeface="Lora" pitchFamily="2" charset="0"/>
              </a:rPr>
              <a:t> 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です。</a:t>
            </a:r>
            <a:endParaRPr kumimoji="1" lang="ja-VN" altLang="en-US" b="1" dirty="0">
              <a:solidFill>
                <a:schemeClr val="accent1"/>
              </a:solidFill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09D8111-DDB2-3949-97DD-F14CF2C47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38" y="2367643"/>
            <a:ext cx="5194362" cy="4707391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6FC988-0AC6-B047-8868-E98A5D0115A4}"/>
              </a:ext>
            </a:extLst>
          </p:cNvPr>
          <p:cNvSpPr txBox="1"/>
          <p:nvPr/>
        </p:nvSpPr>
        <p:spPr>
          <a:xfrm>
            <a:off x="6892018" y="3807668"/>
            <a:ext cx="44617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3600" b="1" i="0" dirty="0">
                <a:solidFill>
                  <a:schemeClr val="accent1"/>
                </a:solidFill>
                <a:effectLst/>
                <a:latin typeface="Lora" pitchFamily="2" charset="0"/>
              </a:rPr>
              <a:t>10</a:t>
            </a:r>
            <a:r>
              <a:rPr lang="ja-JP" altLang="en-US" sz="3600" b="1" i="0">
                <a:solidFill>
                  <a:schemeClr val="accent1"/>
                </a:solidFill>
                <a:effectLst/>
                <a:latin typeface="Lora" pitchFamily="2" charset="0"/>
              </a:rPr>
              <a:t>時半</a:t>
            </a:r>
            <a:r>
              <a:rPr lang="vi-VN" altLang="ja-JP" sz="3600" b="1" dirty="0">
                <a:solidFill>
                  <a:schemeClr val="accent1"/>
                </a:solidFill>
                <a:latin typeface="Lora" pitchFamily="2" charset="0"/>
              </a:rPr>
              <a:t>  - </a:t>
            </a:r>
            <a:r>
              <a:rPr lang="en-US" altLang="ja-JP" sz="36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8</a:t>
            </a:r>
            <a:r>
              <a:rPr lang="ja-JP" altLang="en-US" sz="3600" b="1" i="0">
                <a:solidFill>
                  <a:schemeClr val="accent1"/>
                </a:solidFill>
                <a:effectLst/>
                <a:latin typeface="Lora" pitchFamily="2" charset="0"/>
              </a:rPr>
              <a:t>時</a:t>
            </a:r>
            <a:r>
              <a:rPr lang="en-US" altLang="ja-JP" sz="36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 </a:t>
            </a:r>
            <a:endParaRPr lang="ja-V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16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12B62-0EAE-1743-809F-9E65AAEA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chemeClr val="accent1"/>
                </a:solidFill>
              </a:rPr>
              <a:t>銀行　（ぎんこう）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F775156-CC3E-E340-8F51-B8E8D80CC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77335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10CEBE-D22A-974A-8594-A9CC0A30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2B1596AB-F82A-6B46-B59D-902861B099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3833" y="297390"/>
          <a:ext cx="10964334" cy="6306610"/>
        </p:xfrm>
        <a:graphic>
          <a:graphicData uri="http://schemas.openxmlformats.org/drawingml/2006/table">
            <a:tbl>
              <a:tblPr/>
              <a:tblGrid>
                <a:gridCol w="765892">
                  <a:extLst>
                    <a:ext uri="{9D8B030D-6E8A-4147-A177-3AD203B41FA5}">
                      <a16:colId xmlns:a16="http://schemas.microsoft.com/office/drawing/2014/main" val="3458905641"/>
                    </a:ext>
                  </a:extLst>
                </a:gridCol>
                <a:gridCol w="4407242">
                  <a:extLst>
                    <a:ext uri="{9D8B030D-6E8A-4147-A177-3AD203B41FA5}">
                      <a16:colId xmlns:a16="http://schemas.microsoft.com/office/drawing/2014/main" val="697568313"/>
                    </a:ext>
                  </a:extLst>
                </a:gridCol>
                <a:gridCol w="2508580">
                  <a:extLst>
                    <a:ext uri="{9D8B030D-6E8A-4147-A177-3AD203B41FA5}">
                      <a16:colId xmlns:a16="http://schemas.microsoft.com/office/drawing/2014/main" val="3733516456"/>
                    </a:ext>
                  </a:extLst>
                </a:gridCol>
                <a:gridCol w="3282620">
                  <a:extLst>
                    <a:ext uri="{9D8B030D-6E8A-4147-A177-3AD203B41FA5}">
                      <a16:colId xmlns:a16="http://schemas.microsoft.com/office/drawing/2014/main" val="4203260290"/>
                    </a:ext>
                  </a:extLst>
                </a:gridCol>
              </a:tblGrid>
              <a:tr h="1031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ja-VN" altLang="en-US" sz="3600" b="1" i="0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おきます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VN" altLang="en-US" sz="3600" b="1" dirty="0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 dậy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52715"/>
                  </a:ext>
                </a:extLst>
              </a:tr>
              <a:tr h="1031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ja-VN" altLang="en-US" sz="3600" b="1" i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ねます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寝ます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ngủ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1167"/>
                  </a:ext>
                </a:extLst>
              </a:tr>
              <a:tr h="1031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ja-VN" altLang="en-US" sz="3600" b="1" i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はたらきます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働きます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việc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594170"/>
                  </a:ext>
                </a:extLst>
              </a:tr>
              <a:tr h="1031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ja-VN" altLang="en-US" sz="3600" b="1" i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やすみます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休みます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nghỉ ngơi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69826"/>
                  </a:ext>
                </a:extLst>
              </a:tr>
              <a:tr h="1148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ja-VN" altLang="en-US" sz="3600" b="1" i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べんきょうします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勉強します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tập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253943"/>
                  </a:ext>
                </a:extLst>
              </a:tr>
              <a:tr h="1031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VN" sz="3600" b="1" i="0" dirty="0">
                          <a:solidFill>
                            <a:srgbClr val="66666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ja-VN" altLang="en-US" sz="3600" b="1" i="0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おわります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600" b="1">
                          <a:solidFill>
                            <a:srgbClr val="FF0000"/>
                          </a:solidFill>
                          <a:effectLst/>
                          <a:latin typeface="MS Mincho" panose="02020609040205080304" pitchFamily="49" charset="-128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終わります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3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thúc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88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16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D31359-FF56-5443-BB7C-556FABF7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chemeClr val="accent1"/>
                </a:solidFill>
              </a:rPr>
              <a:t>郵便局　（ゆうびんきょく）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ED868C2-5356-444C-A993-FDF54C924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923974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D9FA-02EE-8045-BC46-1D78DFE0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chemeClr val="accent1"/>
                </a:solidFill>
              </a:rPr>
              <a:t>試験　（しけん）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AB33167-78D9-6444-A3FF-0426FF9F9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253823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C5FFA-2F83-8840-91C4-96E3152A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dirty="0"/>
              <a:t>　</a:t>
            </a:r>
            <a:r>
              <a:rPr lang="ja-JP" altLang="en-US" b="0" i="0">
                <a:solidFill>
                  <a:srgbClr val="333333"/>
                </a:solidFill>
                <a:effectLst/>
                <a:latin typeface="Lora" pitchFamily="2" charset="0"/>
              </a:rPr>
              <a:t> 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図書館 </a:t>
            </a:r>
            <a:r>
              <a:rPr kumimoji="1" lang="ja-VN" altLang="en-US" b="1" dirty="0">
                <a:solidFill>
                  <a:schemeClr val="accent1"/>
                </a:solidFill>
              </a:rPr>
              <a:t>（としょかん）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FBB50F3-6E6E-7F4B-9885-C7AE0EF9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391926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EC1DFD-8744-4B4F-BD33-556845AD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美術館</a:t>
            </a:r>
            <a:r>
              <a:rPr lang="ja-JP" altLang="en-US" b="1">
                <a:solidFill>
                  <a:schemeClr val="accent1"/>
                </a:solidFill>
                <a:latin typeface="Lora" pitchFamily="2" charset="0"/>
              </a:rPr>
              <a:t>　</a:t>
            </a:r>
            <a:r>
              <a:rPr lang="ja-JP" altLang="en-US" b="1" dirty="0">
                <a:solidFill>
                  <a:schemeClr val="accent1"/>
                </a:solidFill>
                <a:latin typeface="Lora" pitchFamily="2" charset="0"/>
              </a:rPr>
              <a:t>（</a:t>
            </a:r>
            <a:r>
              <a:rPr lang="ja-VN" altLang="en-US" b="1" i="0" dirty="0">
                <a:solidFill>
                  <a:schemeClr val="accent1"/>
                </a:solidFill>
                <a:effectLst/>
                <a:latin typeface="Lora" pitchFamily="2" charset="0"/>
              </a:rPr>
              <a:t>びじゅつかん）</a:t>
            </a:r>
            <a:endParaRPr kumimoji="1" lang="ja-VN" altLang="en-US" b="1" dirty="0">
              <a:solidFill>
                <a:schemeClr val="accent1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A30FADA-532D-364E-881E-3AD2FB6AE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885384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0BF873-6FF5-0343-BB79-3F8EE167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0" i="0">
                <a:solidFill>
                  <a:srgbClr val="333333"/>
                </a:solidFill>
                <a:effectLst/>
                <a:latin typeface="Lora" pitchFamily="2" charset="0"/>
              </a:rPr>
              <a:t>会社</a:t>
            </a:r>
            <a:endParaRPr kumimoji="1" lang="ja-VN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8D88B61-D2E8-9943-BA2E-91CBB1061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866544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7DBD29-4611-2541-8CED-122602C4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勉強　</a:t>
            </a:r>
            <a:r>
              <a:rPr lang="ja-VN" altLang="en-US" b="1" i="0" dirty="0">
                <a:solidFill>
                  <a:schemeClr val="accent1"/>
                </a:solidFill>
                <a:effectLst/>
                <a:latin typeface="Lora" pitchFamily="2" charset="0"/>
              </a:rPr>
              <a:t>（べんきょう）</a:t>
            </a:r>
            <a:endParaRPr kumimoji="1" lang="ja-VN" altLang="en-US" b="1" dirty="0">
              <a:solidFill>
                <a:schemeClr val="accent1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E2E517A-B2B8-2E41-8A27-BFFA6F38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287" y="1825625"/>
            <a:ext cx="6171426" cy="4351338"/>
          </a:xfrm>
        </p:spPr>
      </p:pic>
    </p:spTree>
    <p:extLst>
      <p:ext uri="{BB962C8B-B14F-4D97-AF65-F5344CB8AC3E}">
        <p14:creationId xmlns:p14="http://schemas.microsoft.com/office/powerpoint/2010/main" val="1088654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AD9CF-4327-CA4E-B4D2-02CA41BE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42" y="316140"/>
            <a:ext cx="9187543" cy="1186089"/>
          </a:xfrm>
        </p:spPr>
        <p:txBody>
          <a:bodyPr/>
          <a:lstStyle/>
          <a:p>
            <a:pPr algn="ctr"/>
            <a:r>
              <a:rPr lang="ja-JP" altLang="en-US" b="0" i="0">
                <a:solidFill>
                  <a:srgbClr val="333333"/>
                </a:solidFill>
                <a:effectLst/>
                <a:latin typeface="Lora" pitchFamily="2" charset="0"/>
              </a:rPr>
              <a:t>昼休み</a:t>
            </a:r>
            <a:r>
              <a:rPr lang="ja-JP" altLang="en-US">
                <a:solidFill>
                  <a:srgbClr val="333333"/>
                </a:solidFill>
                <a:latin typeface="Lora" pitchFamily="2" charset="0"/>
              </a:rPr>
              <a:t>　</a:t>
            </a:r>
            <a:r>
              <a:rPr lang="ja-JP" altLang="vi-VN" dirty="0">
                <a:solidFill>
                  <a:srgbClr val="333333"/>
                </a:solidFill>
                <a:latin typeface="Lora" pitchFamily="2" charset="0"/>
              </a:rPr>
              <a:t>（</a:t>
            </a:r>
            <a:r>
              <a:rPr lang="ja-VN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ひるやすみ）</a:t>
            </a:r>
            <a:endParaRPr kumimoji="1" lang="ja-VN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5F06FD2-9F80-5241-AEA2-7E6A455DD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571" y="1870303"/>
            <a:ext cx="6810857" cy="4802187"/>
          </a:xfrm>
        </p:spPr>
      </p:pic>
    </p:spTree>
    <p:extLst>
      <p:ext uri="{BB962C8B-B14F-4D97-AF65-F5344CB8AC3E}">
        <p14:creationId xmlns:p14="http://schemas.microsoft.com/office/powerpoint/2010/main" val="197601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0A6A2-BDB3-8847-9151-FB29C300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500062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vi-VN" altLang="ja-VN" sz="40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JP" altLang="en-US" sz="4000" b="1" i="0">
                <a:solidFill>
                  <a:schemeClr val="accent1"/>
                </a:solidFill>
                <a:effectLst/>
                <a:latin typeface="Lora" pitchFamily="2" charset="0"/>
              </a:rPr>
              <a:t>さんの昼休みは　何時から　何時までですか。</a:t>
            </a:r>
            <a:endParaRPr kumimoji="1" lang="ja-VN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FA38104-3799-BA4E-9AA5-E388B27DD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265" y="2506662"/>
            <a:ext cx="5811469" cy="4351338"/>
          </a:xfrm>
        </p:spPr>
      </p:pic>
    </p:spTree>
    <p:extLst>
      <p:ext uri="{BB962C8B-B14F-4D97-AF65-F5344CB8AC3E}">
        <p14:creationId xmlns:p14="http://schemas.microsoft.com/office/powerpoint/2010/main" val="292801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34B97-4F31-D648-B232-FE68FEBE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446768"/>
            <a:ext cx="11391900" cy="2018846"/>
          </a:xfrm>
        </p:spPr>
        <p:txBody>
          <a:bodyPr>
            <a:normAutofit/>
          </a:bodyPr>
          <a:lstStyle/>
          <a:p>
            <a:pPr algn="ctr"/>
            <a:r>
              <a:rPr lang="vi-VN" altLang="ja-VN" b="1" u="sng" dirty="0">
                <a:solidFill>
                  <a:srgbClr val="00B050"/>
                </a:solidFill>
                <a:effectLst/>
                <a:latin typeface="Lora" pitchFamily="2" charset="0"/>
              </a:rPr>
              <a:t>S</a:t>
            </a:r>
            <a:r>
              <a:rPr lang="ja-JP" altLang="en-US" sz="4000" b="1" u="sng">
                <a:solidFill>
                  <a:srgbClr val="00B050"/>
                </a:solidFill>
                <a:effectLst/>
                <a:latin typeface="Lora" pitchFamily="2" charset="0"/>
              </a:rPr>
              <a:t>さん</a:t>
            </a:r>
            <a:r>
              <a:rPr lang="ja-JP" altLang="en-US" sz="4000" b="1">
                <a:solidFill>
                  <a:srgbClr val="00B050"/>
                </a:solidFill>
                <a:effectLst/>
                <a:latin typeface="Lora" pitchFamily="2" charset="0"/>
              </a:rPr>
              <a:t>の国の銀行は　何時から　何時までですか。</a:t>
            </a:r>
            <a:br>
              <a:rPr lang="ja-JP" altLang="en-US" sz="4000" b="1">
                <a:solidFill>
                  <a:srgbClr val="00B050"/>
                </a:solidFill>
                <a:effectLst/>
                <a:latin typeface="Lora" pitchFamily="2" charset="0"/>
              </a:rPr>
            </a:br>
            <a:endParaRPr kumimoji="1" lang="ja-VN" altLang="en-US" sz="4000" b="1" dirty="0">
              <a:solidFill>
                <a:srgbClr val="00B050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0694182-04DE-7346-AAD9-DB84FB47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3785" y="2779508"/>
            <a:ext cx="3536950" cy="4078492"/>
          </a:xfrm>
        </p:spPr>
      </p:pic>
    </p:spTree>
    <p:extLst>
      <p:ext uri="{BB962C8B-B14F-4D97-AF65-F5344CB8AC3E}">
        <p14:creationId xmlns:p14="http://schemas.microsoft.com/office/powerpoint/2010/main" val="3681328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4D154-7BC8-3D4D-B243-68012540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290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altLang="ja-VN" b="1" i="0" u="sng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JP" altLang="en-US" b="1" i="0" u="sng">
                <a:solidFill>
                  <a:schemeClr val="accent1"/>
                </a:solidFill>
                <a:effectLst/>
                <a:latin typeface="Lora" pitchFamily="2" charset="0"/>
              </a:rPr>
              <a:t>さんの会社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（</a:t>
            </a:r>
            <a:r>
              <a:rPr lang="vi-VN" altLang="ja-VN" b="1" i="0" u="sng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JP" altLang="en-US" b="1" i="0" u="sng">
                <a:solidFill>
                  <a:schemeClr val="accent1"/>
                </a:solidFill>
                <a:effectLst/>
                <a:latin typeface="Lora" pitchFamily="2" charset="0"/>
              </a:rPr>
              <a:t>さんのお父さんの会社</a:t>
            </a:r>
            <a:r>
              <a:rPr lang="ja-JP" altLang="en-US" b="1" i="0">
                <a:solidFill>
                  <a:schemeClr val="accent1"/>
                </a:solidFill>
                <a:effectLst/>
                <a:latin typeface="Lora" pitchFamily="2" charset="0"/>
              </a:rPr>
              <a:t>）は何時から　何時まで　ですか。</a:t>
            </a:r>
            <a:endParaRPr kumimoji="1" lang="ja-VN" altLang="en-US" b="1" dirty="0">
              <a:solidFill>
                <a:schemeClr val="accent1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0A2059B-4349-1346-BDF7-617C3AC9E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025" y="3336925"/>
            <a:ext cx="3155950" cy="3155950"/>
          </a:xfrm>
        </p:spPr>
      </p:pic>
    </p:spTree>
    <p:extLst>
      <p:ext uri="{BB962C8B-B14F-4D97-AF65-F5344CB8AC3E}">
        <p14:creationId xmlns:p14="http://schemas.microsoft.com/office/powerpoint/2010/main" val="256579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250C79-FB1E-6043-B1C4-D9D9784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10AC6D8-4CEB-804C-82C1-595A287F6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419" y="222106"/>
            <a:ext cx="11119161" cy="6413787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AF3C81-9CB7-C541-834D-E0C7384C74CD}"/>
              </a:ext>
            </a:extLst>
          </p:cNvPr>
          <p:cNvSpPr/>
          <p:nvPr/>
        </p:nvSpPr>
        <p:spPr>
          <a:xfrm>
            <a:off x="838200" y="222106"/>
            <a:ext cx="36493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Các thứ trong tuần</a:t>
            </a:r>
            <a:endParaRPr lang="ja-JP" altLang="en-US" sz="32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68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807F6-3055-5D46-A3CD-750E0CAD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8821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ja-JP" altLang="en-US" b="1" i="0" u="sng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〇曜日</a:t>
            </a: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から</a:t>
            </a:r>
            <a:r>
              <a:rPr lang="en-US" altLang="ja-JP" b="1" i="0" dirty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ja-JP" altLang="en-US" b="1" i="0" u="sng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〇曜日</a:t>
            </a: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まで</a:t>
            </a:r>
            <a:r>
              <a:rPr lang="en-US" altLang="ja-JP" b="1" i="0" dirty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です</a:t>
            </a:r>
            <a:br>
              <a:rPr lang="en-US" altLang="ja-JP" b="1" i="0" dirty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</a:b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何曜日から</a:t>
            </a:r>
            <a:r>
              <a:rPr lang="en-US" altLang="ja-JP" b="1" i="0" dirty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何曜日まで</a:t>
            </a:r>
            <a:r>
              <a:rPr lang="en-US" altLang="ja-JP" b="1" i="0" dirty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ですか</a:t>
            </a:r>
            <a:endParaRPr kumimoji="1" lang="ja-VN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941CFCE-C9DC-3C48-BCB8-A7B14E35A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93"/>
          <a:stretch/>
        </p:blipFill>
        <p:spPr>
          <a:xfrm>
            <a:off x="3793546" y="2751975"/>
            <a:ext cx="4604908" cy="2919101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D44C26-D41C-9B4A-873E-5CF0933A71CA}"/>
              </a:ext>
            </a:extLst>
          </p:cNvPr>
          <p:cNvSpPr txBox="1"/>
          <p:nvPr/>
        </p:nvSpPr>
        <p:spPr>
          <a:xfrm>
            <a:off x="2449285" y="6022752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0" i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銀行は</a:t>
            </a:r>
            <a:r>
              <a:rPr lang="en-US" altLang="ja-JP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月曜日から</a:t>
            </a:r>
            <a:r>
              <a:rPr lang="en-US" altLang="ja-JP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金曜日まで</a:t>
            </a:r>
            <a:r>
              <a:rPr lang="en-US" altLang="ja-JP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chemeClr val="accent6">
                    <a:lumMod val="75000"/>
                  </a:schemeClr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です。</a:t>
            </a:r>
            <a:endParaRPr kumimoji="1" lang="ja-VN" altLang="en-US" sz="3600" dirty="0">
              <a:solidFill>
                <a:schemeClr val="accent6">
                  <a:lumMod val="75000"/>
                </a:schemeClr>
              </a:solidFill>
              <a:latin typeface="HGMinchoE" panose="02020909000000000000" pitchFamily="49" charset="-128"/>
              <a:ea typeface="HGMinchoE" panose="0202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46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2B70D93-57F9-2A46-B392-9B65EC46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40"/>
          <a:stretch/>
        </p:blipFill>
        <p:spPr>
          <a:xfrm>
            <a:off x="293914" y="1690688"/>
            <a:ext cx="4166682" cy="2681061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482ADA-4073-404B-83B5-A6DF2C9A69D0}"/>
              </a:ext>
            </a:extLst>
          </p:cNvPr>
          <p:cNvSpPr txBox="1"/>
          <p:nvPr/>
        </p:nvSpPr>
        <p:spPr>
          <a:xfrm>
            <a:off x="4612996" y="1077285"/>
            <a:ext cx="6893204" cy="3907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ここは？</a:t>
            </a:r>
            <a:br>
              <a:rPr lang="ja-JP" altLang="en-US" sz="2800" b="1">
                <a:solidFill>
                  <a:schemeClr val="accent1"/>
                </a:solidFill>
              </a:rPr>
            </a:b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美術館です。</a:t>
            </a:r>
            <a:br>
              <a:rPr lang="ja-JP" altLang="en-US" sz="2800" b="1">
                <a:solidFill>
                  <a:schemeClr val="accent1"/>
                </a:solidFill>
              </a:rPr>
            </a:b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美術館は</a:t>
            </a:r>
            <a:r>
              <a:rPr lang="en-US" altLang="ja-JP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…</a:t>
            </a:r>
            <a:br>
              <a:rPr lang="ja-JP" altLang="en-US" sz="2800" b="1">
                <a:solidFill>
                  <a:schemeClr val="accent1"/>
                </a:solidFill>
              </a:rPr>
            </a:b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美術館は</a:t>
            </a:r>
            <a:r>
              <a:rPr lang="en-US" altLang="ja-JP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 </a:t>
            </a:r>
            <a:r>
              <a:rPr lang="ja-JP" altLang="en-US" sz="2800" b="1" i="0" u="sng">
                <a:solidFill>
                  <a:schemeClr val="accent1"/>
                </a:solidFill>
                <a:effectLst/>
                <a:latin typeface="Lora" pitchFamily="2" charset="0"/>
              </a:rPr>
              <a:t>火曜日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から</a:t>
            </a:r>
            <a:r>
              <a:rPr lang="en-US" altLang="ja-JP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</a:t>
            </a:r>
            <a:r>
              <a:rPr lang="ja-JP" altLang="en-US" sz="2800" b="1" i="0" u="sng">
                <a:solidFill>
                  <a:schemeClr val="accent1"/>
                </a:solidFill>
                <a:effectLst/>
                <a:latin typeface="Lora" pitchFamily="2" charset="0"/>
              </a:rPr>
              <a:t>日曜日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までです。</a:t>
            </a:r>
            <a:br>
              <a:rPr lang="ja-JP" altLang="en-US" sz="2800" b="1">
                <a:solidFill>
                  <a:schemeClr val="accent1"/>
                </a:solidFill>
              </a:rPr>
            </a:b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休みは？</a:t>
            </a:r>
            <a:br>
              <a:rPr lang="ja-JP" altLang="en-US" sz="2800" b="1">
                <a:solidFill>
                  <a:schemeClr val="accent1"/>
                </a:solidFill>
              </a:rPr>
            </a:br>
            <a:r>
              <a:rPr lang="vi-VN" altLang="ja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28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2800" b="1" i="0">
                <a:solidFill>
                  <a:schemeClr val="accent1"/>
                </a:solidFill>
                <a:effectLst/>
                <a:latin typeface="Lora" pitchFamily="2" charset="0"/>
              </a:rPr>
              <a:t>休みは月曜日です。</a:t>
            </a:r>
            <a:endParaRPr lang="ja-VN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8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55DFCB-B2A6-5F47-B184-E000E1C0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814E800C-CF6B-7F4D-8F97-CD5A06FD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14"/>
          <a:stretch/>
        </p:blipFill>
        <p:spPr>
          <a:xfrm>
            <a:off x="0" y="2106386"/>
            <a:ext cx="4316446" cy="2811689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691922-63B7-AD41-B1EF-AA80BE38FAC5}"/>
              </a:ext>
            </a:extLst>
          </p:cNvPr>
          <p:cNvSpPr txBox="1"/>
          <p:nvPr/>
        </p:nvSpPr>
        <p:spPr>
          <a:xfrm>
            <a:off x="4757317" y="805595"/>
            <a:ext cx="7293168" cy="4452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ここは？</a:t>
            </a:r>
            <a:br>
              <a:rPr lang="ja-JP" altLang="en-US" sz="3200" b="1">
                <a:solidFill>
                  <a:schemeClr val="accent1"/>
                </a:solidFill>
              </a:rPr>
            </a:b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病院です。</a:t>
            </a:r>
            <a:br>
              <a:rPr lang="ja-JP" altLang="en-US" sz="3200" b="1">
                <a:solidFill>
                  <a:schemeClr val="accent1"/>
                </a:solidFill>
              </a:rPr>
            </a:b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病院は</a:t>
            </a:r>
            <a:r>
              <a:rPr lang="en-US" altLang="ja-JP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…</a:t>
            </a:r>
            <a:br>
              <a:rPr lang="ja-JP" altLang="en-US" sz="3200" b="1">
                <a:solidFill>
                  <a:schemeClr val="accent1"/>
                </a:solidFill>
              </a:rPr>
            </a:b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病院は</a:t>
            </a:r>
            <a:r>
              <a:rPr lang="en-US" altLang="ja-JP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</a:t>
            </a:r>
            <a:r>
              <a:rPr lang="ja-JP" altLang="en-US" sz="3200" b="1" i="0" u="sng">
                <a:solidFill>
                  <a:schemeClr val="accent1"/>
                </a:solidFill>
                <a:effectLst/>
                <a:latin typeface="Lora" pitchFamily="2" charset="0"/>
              </a:rPr>
              <a:t>月曜日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から</a:t>
            </a:r>
            <a:r>
              <a:rPr lang="en-US" altLang="ja-JP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 </a:t>
            </a:r>
            <a:r>
              <a:rPr lang="ja-JP" altLang="en-US" sz="3200" b="1" i="0" u="sng">
                <a:solidFill>
                  <a:schemeClr val="accent1"/>
                </a:solidFill>
                <a:effectLst/>
                <a:latin typeface="Lora" pitchFamily="2" charset="0"/>
              </a:rPr>
              <a:t>土曜日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までです。</a:t>
            </a:r>
            <a:br>
              <a:rPr lang="ja-JP" altLang="en-US" sz="3200" b="1">
                <a:solidFill>
                  <a:schemeClr val="accent1"/>
                </a:solidFill>
              </a:rPr>
            </a:b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T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休みは</a:t>
            </a:r>
            <a:r>
              <a:rPr lang="en-US" altLang="ja-JP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…</a:t>
            </a:r>
            <a:br>
              <a:rPr lang="ja-JP" altLang="en-US" sz="3200" b="1">
                <a:solidFill>
                  <a:schemeClr val="accent1"/>
                </a:solidFill>
              </a:rPr>
            </a:br>
            <a:r>
              <a:rPr lang="vi-VN" altLang="ja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S</a:t>
            </a:r>
            <a:r>
              <a:rPr lang="ja-VN" altLang="vi-VN" sz="3200" b="1" i="0" dirty="0">
                <a:solidFill>
                  <a:schemeClr val="accent1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1"/>
                </a:solidFill>
                <a:effectLst/>
                <a:latin typeface="Lora" pitchFamily="2" charset="0"/>
              </a:rPr>
              <a:t>休みは日曜日です。</a:t>
            </a:r>
            <a:endParaRPr lang="ja-V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95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1DD41-209B-1641-B399-C04FF642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240164"/>
            <a:ext cx="2204358" cy="57626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sz="4000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練習</a:t>
            </a:r>
            <a:endParaRPr kumimoji="1" lang="ja-VN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8A701-3F08-F246-A31A-596F9300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220"/>
            <a:ext cx="10515600" cy="564923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さんの学校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/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会社は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何曜日から何曜日までですか。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さんの休みは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何曜日ですか。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さんの国の銀行は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何曜日から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何曜日までですか。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(</a:t>
            </a: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さんの国の銀行の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)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休みは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何曜日ですか。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さんの国の郵便局は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何曜日から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何曜日まで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ですか。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(</a:t>
            </a:r>
            <a:r>
              <a:rPr lang="vi-VN" altLang="ja-VN" sz="3200" b="1" i="0" dirty="0">
                <a:effectLst/>
                <a:latin typeface="Lora" pitchFamily="2" charset="0"/>
                <a:ea typeface="MS Mincho" panose="02020609040205080304" pitchFamily="49" charset="-128"/>
              </a:rPr>
              <a:t>S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さんの国の郵便局の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)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休みは</a:t>
            </a:r>
            <a:r>
              <a:rPr lang="en-US" altLang="ja-JP" sz="32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lang="ja-JP" altLang="en-US" sz="3200" b="1" i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何曜日ですか。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178B3D-DBAA-A345-8CF1-F014AF9E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292" y="0"/>
            <a:ext cx="1902437" cy="13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9B692CD-01A3-FF4B-B2DA-8353D0FBD5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8585" y="528270"/>
            <a:ext cx="10515600" cy="580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昨日　何時に　起きましたか。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今晩　何時から　何時まで　勉強しますか。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一昨日　何時に　終わりましたか。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今朝　何時に　起きましたか。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4000" b="1" i="0">
                <a:solidFill>
                  <a:srgbClr val="333333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毎晩　何時に　寝ますか。</a:t>
            </a:r>
            <a:br>
              <a:rPr lang="ja-JP" altLang="en-US"/>
            </a:br>
            <a:endParaRPr lang="ja-VN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9EB532B-199C-C647-80E8-7E896B66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909" y="4686300"/>
            <a:ext cx="1918607" cy="20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0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C83F2A-1629-F04A-A59F-7D8B531D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02C933-5235-D74D-9D53-CCCED62D9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118" y="501030"/>
            <a:ext cx="6497563" cy="1631216"/>
          </a:xfr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vi-VN" altLang="ja-VN" sz="5400" dirty="0">
                <a:latin typeface="+mj-lt"/>
              </a:rPr>
              <a:t>N1</a:t>
            </a:r>
            <a:r>
              <a:rPr lang="vi-VN" altLang="ja-VN" sz="5400" dirty="0"/>
              <a:t> </a:t>
            </a:r>
            <a:r>
              <a:rPr lang="ja-JP" altLang="en-US" sz="5400">
                <a:solidFill>
                  <a:srgbClr val="FF0000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と</a:t>
            </a:r>
            <a:r>
              <a:rPr lang="ja-JP" altLang="en-US" sz="5400"/>
              <a:t> </a:t>
            </a:r>
            <a:r>
              <a:rPr lang="vi-VN" altLang="ja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</a:p>
        </p:txBody>
      </p:sp>
      <p:sp>
        <p:nvSpPr>
          <p:cNvPr id="4" name="五角形 3">
            <a:extLst>
              <a:ext uri="{FF2B5EF4-FFF2-40B4-BE49-F238E27FC236}">
                <a16:creationId xmlns:a16="http://schemas.microsoft.com/office/drawing/2014/main" id="{F42C0C50-767C-A945-8F19-150B3D102E36}"/>
              </a:ext>
            </a:extLst>
          </p:cNvPr>
          <p:cNvSpPr/>
          <p:nvPr/>
        </p:nvSpPr>
        <p:spPr>
          <a:xfrm>
            <a:off x="0" y="29104"/>
            <a:ext cx="1270000" cy="919163"/>
          </a:xfrm>
          <a:prstGeom prst="pen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vi-VN" altLang="ja-VN" sz="6000" b="1" dirty="0">
                <a:ln w="22225">
                  <a:solidFill>
                    <a:srgbClr val="FF40FF"/>
                  </a:solidFill>
                  <a:prstDash val="solid"/>
                </a:ln>
                <a:solidFill>
                  <a:srgbClr val="FF8AD8"/>
                </a:solidFill>
              </a:rPr>
              <a:t>3</a:t>
            </a:r>
            <a:endParaRPr kumimoji="1" lang="ja-VN" altLang="en-US" sz="6000" b="1" dirty="0">
              <a:ln w="22225">
                <a:solidFill>
                  <a:srgbClr val="FF40FF"/>
                </a:solidFill>
                <a:prstDash val="solid"/>
              </a:ln>
              <a:solidFill>
                <a:srgbClr val="FF8AD8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913CDE-F395-F746-A4DD-6D610314CF83}"/>
              </a:ext>
            </a:extLst>
          </p:cNvPr>
          <p:cNvSpPr txBox="1"/>
          <p:nvPr/>
        </p:nvSpPr>
        <p:spPr>
          <a:xfrm>
            <a:off x="1519766" y="2932572"/>
            <a:ext cx="9436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vi-VN" altLang="ja-VN" sz="3200" b="1" i="1" dirty="0">
                <a:latin typeface="+mj-lt"/>
                <a:cs typeface="Times New Roman" panose="02020603050405020304" pitchFamily="18" charset="0"/>
              </a:rPr>
              <a:t>Nghĩa: </a:t>
            </a:r>
            <a:r>
              <a:rPr lang="vi-VN" altLang="ja-VN" sz="2800" dirty="0">
                <a:latin typeface="+mj-lt"/>
              </a:rPr>
              <a:t>N1 và (với) N2</a:t>
            </a:r>
            <a:b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ja-JP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ja-V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để nối 2 danh từ</a:t>
            </a:r>
            <a:endParaRPr kumimoji="1" lang="en-US" altLang="ja-JP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1493AF-484B-BF4C-BB05-E45168FC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40"/>
            <a:ext cx="10515600" cy="3646920"/>
          </a:xfrm>
        </p:spPr>
        <p:txBody>
          <a:bodyPr/>
          <a:lstStyle/>
          <a:p>
            <a:pPr marL="0" indent="0">
              <a:buNone/>
            </a:pPr>
            <a:endParaRPr lang="vi-VN" altLang="ja-JP" sz="3600" b="0" i="0" dirty="0">
              <a:solidFill>
                <a:srgbClr val="222222"/>
              </a:solidFill>
              <a:effectLst/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marL="0" indent="0">
              <a:buNone/>
            </a:pPr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このほん</a:t>
            </a:r>
            <a:r>
              <a:rPr lang="en-US" altLang="ja-JP" sz="3600" b="0" i="0" dirty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rgbClr val="FF40FF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と</a:t>
            </a:r>
            <a:r>
              <a:rPr lang="en-US" altLang="ja-JP" sz="3600" b="0" i="0" dirty="0">
                <a:solidFill>
                  <a:srgbClr val="FF40FF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あのノート</a:t>
            </a:r>
            <a:r>
              <a:rPr lang="en-US" altLang="ja-JP" sz="3600" b="0" i="0" dirty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は</a:t>
            </a:r>
            <a:r>
              <a:rPr lang="en-US" altLang="ja-JP" sz="3600" b="0" i="0" dirty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lang="ja-JP" altLang="en-US" sz="3600" b="0" i="0">
                <a:solidFill>
                  <a:srgbClr val="222222"/>
                </a:solidFill>
                <a:effectLst/>
                <a:latin typeface="HGMinchoE" panose="02020909000000000000" pitchFamily="49" charset="-128"/>
                <a:ea typeface="HGMinchoE" panose="02020909000000000000" pitchFamily="49" charset="-128"/>
              </a:rPr>
              <a:t>わたしのです。</a:t>
            </a:r>
            <a:endParaRPr lang="vi-VN" altLang="ja-JP" sz="3600" b="0" i="0" dirty="0">
              <a:solidFill>
                <a:srgbClr val="222222"/>
              </a:solidFill>
              <a:effectLst/>
              <a:latin typeface="Verdana" panose="020B0604030504040204" pitchFamily="34" charset="0"/>
              <a:ea typeface="HGMinchoE" panose="02020909000000000000" pitchFamily="49" charset="-128"/>
            </a:endParaRPr>
          </a:p>
          <a:p>
            <a:endParaRPr lang="vi-VN" altLang="ja-JP" dirty="0"/>
          </a:p>
          <a:p>
            <a:pPr marL="0" indent="0">
              <a:buNone/>
            </a:pPr>
            <a:br>
              <a:rPr lang="ja-JP" altLang="en-US"/>
            </a:br>
            <a:r>
              <a:rPr lang="vi-VN" altLang="ja-VN" b="0" i="1" dirty="0">
                <a:solidFill>
                  <a:srgbClr val="222222"/>
                </a:solidFill>
                <a:effectLst/>
                <a:latin typeface="+mj-lt"/>
              </a:rPr>
              <a:t>Quyển sách này và quyển sổ kia là của tôi.</a:t>
            </a:r>
            <a:endParaRPr kumimoji="1" lang="ja-VN" altLang="en-US" i="1" dirty="0">
              <a:latin typeface="+mj-lt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3A8432E-986E-7948-B5BD-B09FC6AE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rgbClr val="FF8AD8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7DE8BD-2361-974D-AF9D-1E3F1FB4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734" y="4292239"/>
            <a:ext cx="2639291" cy="26392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55376DE-3CA9-564D-A842-7D1BE724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126" y="3332017"/>
            <a:ext cx="2639292" cy="26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A9C16-4FEC-0549-B67B-56B27BFD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140"/>
            <a:ext cx="10515600" cy="2427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vi-VN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	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やすみ</a:t>
            </a:r>
            <a:r>
              <a:rPr kumimoji="1" lang="en-US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は</a:t>
            </a:r>
            <a:r>
              <a:rPr kumimoji="1" lang="en-US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なん</a:t>
            </a:r>
            <a:r>
              <a:rPr kumimoji="1" lang="en-US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ようび</a:t>
            </a:r>
            <a:r>
              <a:rPr kumimoji="1" lang="en-US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ですか。</a:t>
            </a:r>
            <a:r>
              <a:rPr kumimoji="1" lang="ja-JP" altLang="en-US" sz="360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endParaRPr kumimoji="1" lang="vi-VN" altLang="ja-JP" sz="3600" dirty="0">
              <a:ea typeface="HGMinchoE" panose="02020909000000000000" pitchFamily="49" charset="-128"/>
            </a:endParaRPr>
          </a:p>
          <a:p>
            <a:pPr marL="0" indent="0">
              <a:buNone/>
            </a:pPr>
            <a:endParaRPr kumimoji="1" lang="vi-VN" altLang="ja-VN" sz="3600" dirty="0">
              <a:latin typeface="HGMinchoE" panose="02020909000000000000" pitchFamily="49" charset="-128"/>
              <a:ea typeface="HGMinchoE" panose="02020909000000000000" pitchFamily="49" charset="-128"/>
            </a:endParaRPr>
          </a:p>
          <a:p>
            <a:pPr marL="0" indent="0">
              <a:buNone/>
            </a:pPr>
            <a:r>
              <a:rPr kumimoji="1" lang="vi-VN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	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土曜日</a:t>
            </a:r>
            <a:r>
              <a:rPr kumimoji="1" lang="en-US" altLang="ja-VN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と</a:t>
            </a:r>
            <a:r>
              <a:rPr kumimoji="1" lang="ja-JP" altLang="en-US" sz="3600">
                <a:latin typeface="HGMinchoE" panose="02020909000000000000" pitchFamily="49" charset="-128"/>
                <a:ea typeface="HGMinchoE" panose="02020909000000000000" pitchFamily="49" charset="-128"/>
              </a:rPr>
              <a:t> </a:t>
            </a:r>
            <a:r>
              <a:rPr kumimoji="1" lang="ja-VN" altLang="en-US" sz="3600" dirty="0">
                <a:latin typeface="HGMinchoE" panose="02020909000000000000" pitchFamily="49" charset="-128"/>
                <a:ea typeface="HGMinchoE" panose="02020909000000000000" pitchFamily="49" charset="-128"/>
              </a:rPr>
              <a:t>日曜日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660154B-818B-3147-8904-434988C2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153"/>
            <a:ext cx="10515600" cy="132556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8AD8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例：れい</a:t>
            </a:r>
          </a:p>
        </p:txBody>
      </p:sp>
    </p:spTree>
    <p:extLst>
      <p:ext uri="{BB962C8B-B14F-4D97-AF65-F5344CB8AC3E}">
        <p14:creationId xmlns:p14="http://schemas.microsoft.com/office/powerpoint/2010/main" val="68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4579FF-012A-814F-A611-F1B0929163D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ja-JP" altLang="en-US" b="1" i="0">
                <a:solidFill>
                  <a:srgbClr val="7CC6E7"/>
                </a:solidFill>
                <a:effectLst/>
                <a:latin typeface="Verdana" panose="020B0604030504040204" pitchFamily="34" charset="0"/>
              </a:rPr>
              <a:t>電話番号は～です。</a:t>
            </a:r>
            <a:endParaRPr kumimoji="1" lang="ja-V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B9B37F-75A7-024E-A96F-A91084C8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altLang="ja-VN" sz="3200" b="1" i="0" dirty="0">
                <a:solidFill>
                  <a:srgbClr val="00B050"/>
                </a:solidFill>
                <a:effectLst/>
                <a:latin typeface="Lora" pitchFamily="2" charset="0"/>
              </a:rPr>
              <a:t>T</a:t>
            </a:r>
            <a:r>
              <a:rPr lang="ja-VN" altLang="vi-VN" sz="3200" b="1" i="0" dirty="0">
                <a:solidFill>
                  <a:srgbClr val="00B050"/>
                </a:solidFill>
                <a:effectLst/>
                <a:latin typeface="Lora" pitchFamily="2" charset="0"/>
              </a:rPr>
              <a:t>：</a:t>
            </a:r>
            <a:r>
              <a:rPr lang="vi-VN" altLang="ja-VN" sz="3200" b="1" i="0" dirty="0">
                <a:solidFill>
                  <a:srgbClr val="00B050"/>
                </a:solidFill>
                <a:effectLst/>
                <a:latin typeface="Lora" pitchFamily="2" charset="0"/>
              </a:rPr>
              <a:t>S</a:t>
            </a:r>
            <a:r>
              <a:rPr lang="ja-JP" altLang="en-US" sz="3200" b="1" i="0">
                <a:solidFill>
                  <a:srgbClr val="00B050"/>
                </a:solidFill>
                <a:effectLst/>
                <a:latin typeface="Lora" pitchFamily="2" charset="0"/>
              </a:rPr>
              <a:t>さんの電話番号は　何番ですか。</a:t>
            </a:r>
            <a:br>
              <a:rPr lang="ja-JP" altLang="en-US" sz="3200" b="1">
                <a:solidFill>
                  <a:srgbClr val="00B050"/>
                </a:solidFill>
              </a:rPr>
            </a:br>
            <a:r>
              <a:rPr lang="vi-VN" altLang="ja-VN" sz="3200" b="1" i="0" dirty="0">
                <a:solidFill>
                  <a:schemeClr val="accent5"/>
                </a:solidFill>
                <a:effectLst/>
                <a:latin typeface="Lora" pitchFamily="2" charset="0"/>
              </a:rPr>
              <a:t>S</a:t>
            </a:r>
            <a:r>
              <a:rPr lang="ja-VN" altLang="vi-VN" sz="3200" b="1" i="0" dirty="0">
                <a:solidFill>
                  <a:schemeClr val="accent5"/>
                </a:solidFill>
                <a:effectLst/>
                <a:latin typeface="Lora" pitchFamily="2" charset="0"/>
              </a:rPr>
              <a:t>：</a:t>
            </a:r>
            <a:r>
              <a:rPr lang="ja-JP" altLang="en-US" sz="3200" b="1" i="0">
                <a:solidFill>
                  <a:schemeClr val="accent5"/>
                </a:solidFill>
                <a:effectLst/>
                <a:latin typeface="Lora" pitchFamily="2" charset="0"/>
              </a:rPr>
              <a:t>私の電話番号は　</a:t>
            </a:r>
            <a:r>
              <a:rPr lang="en-US" altLang="ja-JP" sz="3200" b="1" i="0" dirty="0">
                <a:solidFill>
                  <a:schemeClr val="accent5"/>
                </a:solidFill>
                <a:effectLst/>
                <a:latin typeface="Lora" pitchFamily="2" charset="0"/>
              </a:rPr>
              <a:t>080-××××-××××</a:t>
            </a:r>
            <a:r>
              <a:rPr lang="ja-JP" altLang="en-US" sz="3200" b="1" i="0">
                <a:solidFill>
                  <a:schemeClr val="accent5"/>
                </a:solidFill>
                <a:effectLst/>
                <a:latin typeface="Lora" pitchFamily="2" charset="0"/>
              </a:rPr>
              <a:t>です。</a:t>
            </a:r>
            <a:endParaRPr kumimoji="1" lang="ja-VN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E84AC3-1D42-C147-A748-1944730A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786" y="4330544"/>
            <a:ext cx="2119086" cy="21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6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C50300-843F-0543-ABE1-022D7D64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FB5194-253B-6840-8D04-C2A3A83FC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i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山田さん・</a:t>
            </a:r>
            <a:r>
              <a:rPr lang="en-US" altLang="ja-JP" sz="3600" b="1" i="0" dirty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090-1234-5678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i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先生・</a:t>
            </a:r>
            <a:r>
              <a:rPr lang="en-US" altLang="ja-JP" sz="3600" b="1" i="0" dirty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080-2549-3716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3600" b="1" i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学校・</a:t>
            </a:r>
            <a:r>
              <a:rPr lang="en-US" altLang="ja-JP" sz="3600" b="1" i="0" dirty="0">
                <a:solidFill>
                  <a:srgbClr val="00B0F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03-9671-2548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915537-3E0A-924E-A876-C3199DFC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74" y="3004457"/>
            <a:ext cx="4191067" cy="36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A18573E0-C302-C943-AB74-632FA04DB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850414"/>
              </p:ext>
            </p:extLst>
          </p:nvPr>
        </p:nvGraphicFramePr>
        <p:xfrm>
          <a:off x="712410" y="938219"/>
          <a:ext cx="10515600" cy="574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0686210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547629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49825857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げつ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月曜日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037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か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火曜日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115096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すい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水曜日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93667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もく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木曜日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8448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きん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金曜日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4707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ど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土曜日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45906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chủ nhật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にち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日曜日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48926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/>
                      <a:r>
                        <a:rPr lang="vi-VN" sz="32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thứ mấy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なん</a:t>
                      </a:r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ようび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>
                          <a:solidFill>
                            <a:schemeClr val="tx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</a:rPr>
                        <a:t>何曜日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CEC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082663"/>
                  </a:ext>
                </a:extLst>
              </a:tr>
            </a:tbl>
          </a:graphicData>
        </a:graphic>
      </p:graphicFrame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79F24C-2B9E-9347-B4DC-6ED8A3754313}"/>
              </a:ext>
            </a:extLst>
          </p:cNvPr>
          <p:cNvSpPr/>
          <p:nvPr/>
        </p:nvSpPr>
        <p:spPr>
          <a:xfrm>
            <a:off x="1055818" y="179381"/>
            <a:ext cx="36493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altLang="ja-JP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</a:rPr>
              <a:t>Các thứ trong tuần</a:t>
            </a:r>
            <a:endParaRPr lang="ja-JP" altLang="en-US" sz="32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1070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98CF4-8263-AC49-90A0-A2E538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38718" cy="1018495"/>
          </a:xfrm>
        </p:spPr>
        <p:txBody>
          <a:bodyPr>
            <a:normAutofit/>
          </a:bodyPr>
          <a:lstStyle/>
          <a:p>
            <a:pPr algn="ctr"/>
            <a:r>
              <a:rPr kumimoji="1" lang="ja-VN" altLang="en-US" sz="2400" dirty="0">
                <a:solidFill>
                  <a:srgbClr val="FF2F92"/>
                </a:solidFill>
                <a:latin typeface="HGMinchoE" panose="02020909000000000000" pitchFamily="49" charset="-128"/>
                <a:ea typeface="HGMinchoE" panose="02020909000000000000" pitchFamily="49" charset="-128"/>
              </a:rPr>
              <a:t>練習（れんしゅう）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4A56E8-50DE-4F4A-AD25-AF9F095D3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829582"/>
            <a:ext cx="11353800" cy="5848803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いま</a:t>
            </a:r>
            <a:r>
              <a:rPr kumimoji="1" lang="ja-JP" altLang="en-US" sz="3600" b="1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なんじ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ですか。</a:t>
            </a:r>
            <a:endParaRPr kumimoji="1" lang="en-US" altLang="ja-VN" sz="36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日本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は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いま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なんじ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ですか。</a:t>
            </a:r>
            <a:endParaRPr kumimoji="1" lang="en-US" altLang="ja-VN" sz="36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ぎんこう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は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なんじ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から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なんじ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まで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ですか。</a:t>
            </a:r>
            <a:endParaRPr kumimoji="1" lang="vi-VN" altLang="ja-VN" sz="3600" b="1" dirty="0">
              <a:ea typeface="MS Mincho" panose="02020609040205080304" pitchFamily="49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まいばん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なんじ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に</a:t>
            </a:r>
            <a:r>
              <a:rPr kumimoji="1" lang="en-US" altLang="ja-VN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 </a:t>
            </a: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ねますか。</a:t>
            </a:r>
            <a:endParaRPr kumimoji="1" lang="vi-VN" altLang="ja-VN" sz="3600" b="1" dirty="0">
              <a:ea typeface="MS Mincho" panose="02020609040205080304" pitchFamily="49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まいにちなんじからなんじまでべんきょうしますか。</a:t>
            </a:r>
            <a:endParaRPr kumimoji="1" lang="en-US" altLang="ja-VN" sz="36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VN" altLang="en-US" sz="36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きのうべんきょうしましたか。</a:t>
            </a:r>
          </a:p>
        </p:txBody>
      </p:sp>
    </p:spTree>
    <p:extLst>
      <p:ext uri="{BB962C8B-B14F-4D97-AF65-F5344CB8AC3E}">
        <p14:creationId xmlns:p14="http://schemas.microsoft.com/office/powerpoint/2010/main" val="21136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CC6137-CD7E-7748-81F2-7AD7D898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77975"/>
          </a:xfrm>
        </p:spPr>
        <p:txBody>
          <a:bodyPr anchor="ctr"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毎日の生活</a:t>
            </a:r>
            <a:br>
              <a:rPr kumimoji="1" lang="en-US" altLang="ja-VN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まいにちのせいかつ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30839DE-3898-104F-A5E6-8C156DC04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339" y="2699750"/>
            <a:ext cx="6009322" cy="205798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61DC1E-E129-7B40-881F-E964F0900475}"/>
              </a:ext>
            </a:extLst>
          </p:cNvPr>
          <p:cNvSpPr txBox="1"/>
          <p:nvPr/>
        </p:nvSpPr>
        <p:spPr>
          <a:xfrm>
            <a:off x="3500438" y="5100637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VN" altLang="en-US" sz="6600" b="1" dirty="0">
                <a:solidFill>
                  <a:srgbClr val="FF2F9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朝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4D853F6-C97C-504D-A59F-1DBA7DC8D62B}"/>
              </a:ext>
            </a:extLst>
          </p:cNvPr>
          <p:cNvSpPr txBox="1"/>
          <p:nvPr/>
        </p:nvSpPr>
        <p:spPr>
          <a:xfrm>
            <a:off x="5578871" y="5100637"/>
            <a:ext cx="1034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VN" altLang="en-US" sz="66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1247C-EFE8-4944-854C-B59A3A376AA3}"/>
              </a:ext>
            </a:extLst>
          </p:cNvPr>
          <p:cNvSpPr txBox="1"/>
          <p:nvPr/>
        </p:nvSpPr>
        <p:spPr>
          <a:xfrm>
            <a:off x="7658907" y="5100637"/>
            <a:ext cx="1034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VN" altLang="en-US" sz="66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夜</a:t>
            </a:r>
          </a:p>
        </p:txBody>
      </p:sp>
    </p:spTree>
    <p:extLst>
      <p:ext uri="{BB962C8B-B14F-4D97-AF65-F5344CB8AC3E}">
        <p14:creationId xmlns:p14="http://schemas.microsoft.com/office/powerpoint/2010/main" val="30779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7F5E2-0BFD-8E45-86AD-9670044D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VN" altLang="en-US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1FCAE712-3967-A14E-96F2-06F12703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19" r="32693"/>
          <a:stretch/>
        </p:blipFill>
        <p:spPr>
          <a:xfrm>
            <a:off x="3671887" y="1690688"/>
            <a:ext cx="5218581" cy="4030884"/>
          </a:xfrm>
        </p:spPr>
      </p:pic>
    </p:spTree>
    <p:extLst>
      <p:ext uri="{BB962C8B-B14F-4D97-AF65-F5344CB8AC3E}">
        <p14:creationId xmlns:p14="http://schemas.microsoft.com/office/powerpoint/2010/main" val="2756715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017731-D231-FD41-818B-E3B60996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ja-VN" altLang="en-US" sz="44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毎日</a:t>
            </a:r>
            <a:endParaRPr kumimoji="1" lang="en-US" altLang="ja-VN" sz="4400" b="1" dirty="0">
              <a:solidFill>
                <a:srgbClr val="00B05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VN" altLang="en-US" sz="44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毎朝</a:t>
            </a:r>
            <a:endParaRPr kumimoji="1" lang="en-US" altLang="ja-VN" sz="4400" b="1" dirty="0">
              <a:solidFill>
                <a:srgbClr val="00B05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kumimoji="1" lang="ja-VN" altLang="en-US" dirty="0"/>
          </a:p>
        </p:txBody>
      </p:sp>
    </p:spTree>
    <p:extLst>
      <p:ext uri="{BB962C8B-B14F-4D97-AF65-F5344CB8AC3E}">
        <p14:creationId xmlns:p14="http://schemas.microsoft.com/office/powerpoint/2010/main" val="2825622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1D8C0E-5FDA-7541-A255-1B8FBB7E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650876"/>
            <a:ext cx="3890963" cy="1149350"/>
          </a:xfrm>
        </p:spPr>
        <p:txBody>
          <a:bodyPr/>
          <a:lstStyle/>
          <a:p>
            <a:pPr algn="ctr"/>
            <a:r>
              <a:rPr kumimoji="1" lang="ja-VN" altLang="en-US" b="1" dirty="0">
                <a:latin typeface="MS Mincho" panose="02020609040205080304" pitchFamily="49" charset="-128"/>
                <a:ea typeface="MS Mincho" panose="02020609040205080304" pitchFamily="49" charset="-128"/>
              </a:rPr>
              <a:t>ジョギング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CF09F37-E9B3-524F-AC64-F08F174B3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8237" y="2392362"/>
            <a:ext cx="4351338" cy="4351338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9BC33D-9092-DF4C-8EE5-ADEDBEA5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449512"/>
            <a:ext cx="4351338" cy="4351338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94C28BF2-436C-734D-995B-C75FE2CDE83F}"/>
              </a:ext>
            </a:extLst>
          </p:cNvPr>
          <p:cNvSpPr txBox="1">
            <a:spLocks/>
          </p:cNvSpPr>
          <p:nvPr/>
        </p:nvSpPr>
        <p:spPr>
          <a:xfrm>
            <a:off x="7948612" y="776288"/>
            <a:ext cx="3890963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b="1" dirty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ゲーム</a:t>
            </a:r>
            <a:endParaRPr kumimoji="1" lang="en-US" altLang="ja-VN" b="1" dirty="0">
              <a:solidFill>
                <a:schemeClr val="accent1">
                  <a:lumMod val="75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030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A05F971-6829-904D-B5BA-258FFCA69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2725"/>
            <a:ext cx="4105275" cy="4105275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3EBD051-F3EE-9148-8C06-8BBF548B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19" y="2752725"/>
            <a:ext cx="5376303" cy="4105275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1EE54DC8-1A23-EC4F-9ACD-FFC09E1D90AA}"/>
              </a:ext>
            </a:extLst>
          </p:cNvPr>
          <p:cNvSpPr txBox="1">
            <a:spLocks/>
          </p:cNvSpPr>
          <p:nvPr/>
        </p:nvSpPr>
        <p:spPr>
          <a:xfrm>
            <a:off x="838199" y="184149"/>
            <a:ext cx="4105275" cy="225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早い</a:t>
            </a:r>
            <a:endParaRPr kumimoji="1" lang="en-US" altLang="ja-VN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>
              <a:lnSpc>
                <a:spcPct val="160000"/>
              </a:lnSpc>
            </a:pPr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はやい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EE89B6-52BC-B14C-80E3-5892A9672396}"/>
              </a:ext>
            </a:extLst>
          </p:cNvPr>
          <p:cNvSpPr txBox="1">
            <a:spLocks/>
          </p:cNvSpPr>
          <p:nvPr/>
        </p:nvSpPr>
        <p:spPr>
          <a:xfrm>
            <a:off x="7248528" y="184149"/>
            <a:ext cx="4105275" cy="225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kumimoji="1" lang="ja-VN" altLang="en-US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遅い</a:t>
            </a:r>
            <a:endParaRPr kumimoji="1" lang="en-US" altLang="ja-VN" b="1" dirty="0">
              <a:solidFill>
                <a:srgbClr val="00B05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algn="ctr">
              <a:lnSpc>
                <a:spcPct val="160000"/>
              </a:lnSpc>
            </a:pPr>
            <a:r>
              <a:rPr kumimoji="1" lang="ja-VN" altLang="en-US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おそい</a:t>
            </a:r>
            <a:endParaRPr kumimoji="1" lang="en-US" altLang="ja-VN" b="1" dirty="0">
              <a:solidFill>
                <a:srgbClr val="00B05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112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029210-2E9A-EE4F-A182-1AF3C416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048125" cy="1020762"/>
          </a:xfrm>
        </p:spPr>
        <p:txBody>
          <a:bodyPr>
            <a:normAutofit/>
          </a:bodyPr>
          <a:lstStyle/>
          <a:p>
            <a:pPr algn="ctr"/>
            <a:r>
              <a:rPr kumimoji="1" lang="ja-VN" altLang="en-US" sz="28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ジョギングを　します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E38C655-9FD7-4F46-93C8-4F091EF6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" y="1262355"/>
            <a:ext cx="2924176" cy="5595645"/>
          </a:xfr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9D31383F-51EE-8E46-8033-CD95FDA6BD69}"/>
              </a:ext>
            </a:extLst>
          </p:cNvPr>
          <p:cNvSpPr txBox="1">
            <a:spLocks/>
          </p:cNvSpPr>
          <p:nvPr/>
        </p:nvSpPr>
        <p:spPr>
          <a:xfrm>
            <a:off x="7370498" y="751974"/>
            <a:ext cx="4048125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32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ゲームを　します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278F0A6-C183-B042-A27D-91AF7041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84" y="2297692"/>
            <a:ext cx="3756554" cy="45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A22BBC-45DF-4646-AFEA-8492B5EF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5178"/>
            <a:ext cx="3456366" cy="5232822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920C06-5D4C-6348-976E-01DA5E15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42059"/>
            <a:ext cx="4075491" cy="4815941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A3CBE48F-2D34-1541-B985-8E3B3E971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39" y="222250"/>
            <a:ext cx="4662488" cy="1260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32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日本語を　勉強します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94EA52F-FD86-D34F-81AB-DE6E49B17364}"/>
              </a:ext>
            </a:extLst>
          </p:cNvPr>
          <p:cNvSpPr txBox="1">
            <a:spLocks/>
          </p:cNvSpPr>
          <p:nvPr/>
        </p:nvSpPr>
        <p:spPr>
          <a:xfrm>
            <a:off x="6858000" y="396875"/>
            <a:ext cx="4191000" cy="1260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32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音楽を　聞きます</a:t>
            </a:r>
          </a:p>
        </p:txBody>
      </p:sp>
    </p:spTree>
    <p:extLst>
      <p:ext uri="{BB962C8B-B14F-4D97-AF65-F5344CB8AC3E}">
        <p14:creationId xmlns:p14="http://schemas.microsoft.com/office/powerpoint/2010/main" val="42653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B168E3D-8E2A-3F4C-B508-E1D6C657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838" y="2506662"/>
            <a:ext cx="4503349" cy="4351338"/>
          </a:xfr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63F0E07-B391-EC40-8146-5C6569DCEC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3200" b="1" dirty="0">
                <a:solidFill>
                  <a:srgbClr val="7030A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ネットを　見ます</a:t>
            </a:r>
          </a:p>
        </p:txBody>
      </p:sp>
    </p:spTree>
    <p:extLst>
      <p:ext uri="{BB962C8B-B14F-4D97-AF65-F5344CB8AC3E}">
        <p14:creationId xmlns:p14="http://schemas.microsoft.com/office/powerpoint/2010/main" val="29580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9624A-F7C0-224B-A058-A50B186527D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kumimoji="1" lang="en-US" altLang="ja-VN" b="1" dirty="0">
                <a:solidFill>
                  <a:srgbClr val="7030A0"/>
                </a:solidFill>
              </a:rPr>
              <a:t>1</a:t>
            </a:r>
            <a:r>
              <a:rPr kumimoji="1" lang="ja-VN" altLang="en-US" b="1" dirty="0">
                <a:solidFill>
                  <a:srgbClr val="7030A0"/>
                </a:solidFill>
              </a:rPr>
              <a:t>日のスケジュールを　説明します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D4E9828-A992-D546-AB18-56772EA57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14153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346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4B3716-EBAA-CF42-9123-E0731EE2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53" y="14738"/>
            <a:ext cx="3515871" cy="1496332"/>
          </a:xfrm>
        </p:spPr>
        <p:txBody>
          <a:bodyPr>
            <a:normAutofit/>
          </a:bodyPr>
          <a:lstStyle/>
          <a:p>
            <a:pPr algn="ctr"/>
            <a:r>
              <a:rPr kumimoji="1" lang="ja-VN" altLang="en-US" sz="6000" dirty="0">
                <a:solidFill>
                  <a:srgbClr val="FF2F92"/>
                </a:solidFill>
              </a:rPr>
              <a:t>腕時計</a:t>
            </a:r>
            <a:br>
              <a:rPr kumimoji="1" lang="en-US" altLang="ja-VN" sz="6000" dirty="0">
                <a:solidFill>
                  <a:srgbClr val="FF2F92"/>
                </a:solidFill>
              </a:rPr>
            </a:br>
            <a:r>
              <a:rPr kumimoji="1" lang="ja-VN" altLang="en-US" sz="2000" b="1" dirty="0">
                <a:solidFill>
                  <a:srgbClr val="00B050"/>
                </a:solidFill>
              </a:rPr>
              <a:t>うでどけい</a:t>
            </a:r>
            <a:endParaRPr kumimoji="1" lang="ja-VN" altLang="en-US" sz="6000" b="1" dirty="0">
              <a:solidFill>
                <a:srgbClr val="00B050"/>
              </a:solidFill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04CB5F6-36C0-F04A-9611-7DA5D855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356" y="1511070"/>
            <a:ext cx="1927513" cy="2152425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5F5953-1F93-9D46-B17F-1FC14C9D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313" y="1511070"/>
            <a:ext cx="2388904" cy="2644170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65EBCCEA-AAC4-9F42-98D1-25F40EF6D4B5}"/>
              </a:ext>
            </a:extLst>
          </p:cNvPr>
          <p:cNvSpPr txBox="1">
            <a:spLocks/>
          </p:cNvSpPr>
          <p:nvPr/>
        </p:nvSpPr>
        <p:spPr>
          <a:xfrm>
            <a:off x="8806830" y="308653"/>
            <a:ext cx="3515871" cy="149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6000" dirty="0">
                <a:solidFill>
                  <a:srgbClr val="FF2F92"/>
                </a:solidFill>
              </a:rPr>
              <a:t>目覚まし</a:t>
            </a:r>
            <a:endParaRPr kumimoji="1" lang="en-US" altLang="ja-VN" sz="6000" dirty="0">
              <a:solidFill>
                <a:srgbClr val="FF2F92"/>
              </a:solidFill>
            </a:endParaRPr>
          </a:p>
          <a:p>
            <a:pPr algn="ctr"/>
            <a:r>
              <a:rPr kumimoji="1" lang="ja-VN" altLang="en-US" sz="2000" b="1" dirty="0">
                <a:solidFill>
                  <a:srgbClr val="00B050"/>
                </a:solidFill>
              </a:rPr>
              <a:t>めざまし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78C23FB-6F23-ED41-9051-346F02514EC2}"/>
              </a:ext>
            </a:extLst>
          </p:cNvPr>
          <p:cNvSpPr txBox="1">
            <a:spLocks/>
          </p:cNvSpPr>
          <p:nvPr/>
        </p:nvSpPr>
        <p:spPr>
          <a:xfrm>
            <a:off x="6274178" y="3068183"/>
            <a:ext cx="3515871" cy="149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6000" dirty="0">
                <a:solidFill>
                  <a:srgbClr val="FF2F92"/>
                </a:solidFill>
              </a:rPr>
              <a:t>時計</a:t>
            </a:r>
            <a:endParaRPr kumimoji="1" lang="en-US" altLang="ja-VN" sz="6000" dirty="0">
              <a:solidFill>
                <a:srgbClr val="FF2F92"/>
              </a:solidFill>
            </a:endParaRPr>
          </a:p>
          <a:p>
            <a:pPr algn="ctr"/>
            <a:r>
              <a:rPr kumimoji="1" lang="ja-VN" altLang="en-US" sz="2000" b="1" dirty="0">
                <a:solidFill>
                  <a:srgbClr val="00B050"/>
                </a:solidFill>
              </a:rPr>
              <a:t>とけい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CD71C60-CC0C-7D43-A7AE-31071906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7" y="4471686"/>
            <a:ext cx="2386314" cy="238631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307388D-B5F6-0F49-B382-A24ACE92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25" y="3816349"/>
            <a:ext cx="3158698" cy="3158698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121CD2F3-E728-344F-AF19-6AE3F52A320E}"/>
              </a:ext>
            </a:extLst>
          </p:cNvPr>
          <p:cNvSpPr txBox="1">
            <a:spLocks/>
          </p:cNvSpPr>
          <p:nvPr/>
        </p:nvSpPr>
        <p:spPr>
          <a:xfrm>
            <a:off x="2542217" y="2688506"/>
            <a:ext cx="3515871" cy="1496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sz="6000" dirty="0">
                <a:solidFill>
                  <a:srgbClr val="FF2F92"/>
                </a:solidFill>
              </a:rPr>
              <a:t>砂時計</a:t>
            </a:r>
            <a:endParaRPr kumimoji="1" lang="en-US" altLang="ja-VN" sz="6000" dirty="0">
              <a:solidFill>
                <a:srgbClr val="FF2F92"/>
              </a:solidFill>
            </a:endParaRPr>
          </a:p>
          <a:p>
            <a:pPr algn="ctr"/>
            <a:r>
              <a:rPr kumimoji="1" lang="ja-VN" altLang="en-US" sz="2000" b="1" dirty="0">
                <a:solidFill>
                  <a:srgbClr val="00B050"/>
                </a:solidFill>
              </a:rPr>
              <a:t>すなとけい</a:t>
            </a:r>
          </a:p>
        </p:txBody>
      </p:sp>
    </p:spTree>
    <p:extLst>
      <p:ext uri="{BB962C8B-B14F-4D97-AF65-F5344CB8AC3E}">
        <p14:creationId xmlns:p14="http://schemas.microsoft.com/office/powerpoint/2010/main" val="199797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C0D3D-6801-B844-8170-9113BC59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0"/>
            <a:ext cx="5448300" cy="1192213"/>
          </a:xfrm>
        </p:spPr>
        <p:txBody>
          <a:bodyPr/>
          <a:lstStyle/>
          <a:p>
            <a:pPr algn="ctr"/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朝礼</a:t>
            </a:r>
            <a:r>
              <a:rPr kumimoji="1" lang="en-US" altLang="ja-VN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〜</a:t>
            </a:r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ちょうれい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8E5C328-D559-2346-94D1-9F137F00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867" y="2364860"/>
            <a:ext cx="3793990" cy="4351338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294D30-6D23-F346-A099-5FBF3491C298}"/>
              </a:ext>
            </a:extLst>
          </p:cNvPr>
          <p:cNvSpPr txBox="1"/>
          <p:nvPr/>
        </p:nvSpPr>
        <p:spPr>
          <a:xfrm>
            <a:off x="1032867" y="1172647"/>
            <a:ext cx="4677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VN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Lễ tập trung chào hỏi buổi sáng (ở trường học, ở công ty.v.v...)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A60CA48-68B8-6145-95E4-B8B637C7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1" y="2660680"/>
            <a:ext cx="4331695" cy="3963501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889F66CC-2491-484D-8EA7-AD55695FAEE7}"/>
              </a:ext>
            </a:extLst>
          </p:cNvPr>
          <p:cNvSpPr txBox="1">
            <a:spLocks/>
          </p:cNvSpPr>
          <p:nvPr/>
        </p:nvSpPr>
        <p:spPr>
          <a:xfrm>
            <a:off x="6743700" y="811431"/>
            <a:ext cx="5448300" cy="119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仕事 </a:t>
            </a:r>
            <a:r>
              <a:rPr kumimoji="1" lang="en-US" altLang="ja-VN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〜</a:t>
            </a:r>
            <a:r>
              <a:rPr kumimoji="1" lang="ja-VN" altLang="en-US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しごと</a:t>
            </a:r>
          </a:p>
        </p:txBody>
      </p:sp>
    </p:spTree>
    <p:extLst>
      <p:ext uri="{BB962C8B-B14F-4D97-AF65-F5344CB8AC3E}">
        <p14:creationId xmlns:p14="http://schemas.microsoft.com/office/powerpoint/2010/main" val="282867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E4B154-B065-D544-A2E7-58782E4D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VN" altLang="en-US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残業　ー　ざんぎょう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18B89D1-4A5A-214A-B4CA-D1B7B68A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758" y="2282825"/>
            <a:ext cx="4434484" cy="4351338"/>
          </a:xfrm>
        </p:spPr>
      </p:pic>
    </p:spTree>
    <p:extLst>
      <p:ext uri="{BB962C8B-B14F-4D97-AF65-F5344CB8AC3E}">
        <p14:creationId xmlns:p14="http://schemas.microsoft.com/office/powerpoint/2010/main" val="1256715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427433-A109-8240-813C-D735DB61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53" y="718719"/>
            <a:ext cx="11740816" cy="58745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ja-VN" dirty="0"/>
              <a:t>1</a:t>
            </a:r>
            <a:r>
              <a:rPr kumimoji="1" lang="ja-VN" altLang="en-US" dirty="0"/>
              <a:t>。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けさ</a:t>
            </a:r>
            <a:r>
              <a:rPr kumimoji="1"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kumimoji="1" lang="en-US" altLang="ja-VN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6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じはんに　おきました。</a:t>
            </a: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kumimoji="1" lang="en-US" altLang="ja-VN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2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。あしたの　ばん　なんじまで</a:t>
            </a:r>
            <a:r>
              <a:rPr kumimoji="1" lang="ja-JP" altLang="en-US" sz="3200" b="1">
                <a:latin typeface="MS Mincho" panose="02020609040205080304" pitchFamily="49" charset="-128"/>
                <a:ea typeface="MS Mincho" panose="02020609040205080304" pitchFamily="49" charset="-128"/>
              </a:rPr>
              <a:t>　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はたらきますか。</a:t>
            </a: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kumimoji="1" lang="en-US" altLang="ja-VN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3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。おとといの　ばん　にほんごを　べんきょうしませんでした。</a:t>
            </a: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kumimoji="1" lang="en-US" altLang="ja-VN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4</a:t>
            </a: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。あした　きんようびですか。</a:t>
            </a: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kumimoji="1" lang="en-US" altLang="ja-VN" sz="3200" b="1" dirty="0"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kumimoji="1" lang="ja-VN" altLang="en-US" sz="32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５。あなたの　くにの　ぎんこうは　なんじから　なんじまで ですか。</a:t>
            </a:r>
          </a:p>
        </p:txBody>
      </p:sp>
    </p:spTree>
    <p:extLst>
      <p:ext uri="{BB962C8B-B14F-4D97-AF65-F5344CB8AC3E}">
        <p14:creationId xmlns:p14="http://schemas.microsoft.com/office/powerpoint/2010/main" val="12576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DFAA21-80A1-3745-904F-BEC24136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0" y="64362"/>
            <a:ext cx="2792987" cy="52322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ja-JP" altLang="en-US" sz="20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いま、なんじですか？</a:t>
            </a:r>
            <a:endParaRPr kumimoji="1" lang="ja-V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C186532C-F419-3646-B42D-6FA3E16B1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804460"/>
              </p:ext>
            </p:extLst>
          </p:nvPr>
        </p:nvGraphicFramePr>
        <p:xfrm>
          <a:off x="3004457" y="64362"/>
          <a:ext cx="9090373" cy="6515520"/>
        </p:xfrm>
        <a:graphic>
          <a:graphicData uri="http://schemas.openxmlformats.org/drawingml/2006/table">
            <a:tbl>
              <a:tblPr/>
              <a:tblGrid>
                <a:gridCol w="2627604">
                  <a:extLst>
                    <a:ext uri="{9D8B030D-6E8A-4147-A177-3AD203B41FA5}">
                      <a16:colId xmlns:a16="http://schemas.microsoft.com/office/drawing/2014/main" val="2543707200"/>
                    </a:ext>
                  </a:extLst>
                </a:gridCol>
                <a:gridCol w="3432645">
                  <a:extLst>
                    <a:ext uri="{9D8B030D-6E8A-4147-A177-3AD203B41FA5}">
                      <a16:colId xmlns:a16="http://schemas.microsoft.com/office/drawing/2014/main" val="60123669"/>
                    </a:ext>
                  </a:extLst>
                </a:gridCol>
                <a:gridCol w="3030124">
                  <a:extLst>
                    <a:ext uri="{9D8B030D-6E8A-4147-A177-3AD203B41FA5}">
                      <a16:colId xmlns:a16="http://schemas.microsoft.com/office/drawing/2014/main" val="1886847743"/>
                    </a:ext>
                  </a:extLst>
                </a:gridCol>
              </a:tblGrid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 giờ</a:t>
                      </a:r>
                      <a:endParaRPr lang="vi-VN" sz="2800" dirty="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いちじ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１時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844297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2 giờ</a:t>
                      </a:r>
                      <a:endParaRPr lang="vi-VN" sz="2800" dirty="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にじ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２時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86836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3 giờ</a:t>
                      </a:r>
                      <a:endParaRPr lang="vi-VN" sz="2800" dirty="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さんじ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３時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330948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4 giờ</a:t>
                      </a: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よじ</a:t>
                      </a:r>
                      <a:endParaRPr lang="ja-JP" altLang="en-US" sz="2800">
                        <a:solidFill>
                          <a:srgbClr val="FF0000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４時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00330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5 giờ</a:t>
                      </a:r>
                      <a:endParaRPr lang="vi-VN" sz="2800" dirty="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ごじ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５時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206753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6 giờ</a:t>
                      </a:r>
                      <a:endParaRPr lang="vi-VN" sz="280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ろくじ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６時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43653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7 giờ</a:t>
                      </a: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しちじ </a:t>
                      </a:r>
                      <a:r>
                        <a:rPr lang="vi-VN" altLang="ja-JP" sz="2800" b="0" dirty="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ja-VN" altLang="en-US" sz="2800" b="0" dirty="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ななじ</a:t>
                      </a:r>
                      <a:endParaRPr lang="ja-JP" altLang="en-US" sz="2800">
                        <a:solidFill>
                          <a:srgbClr val="FF0000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７時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54711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8 giờ</a:t>
                      </a:r>
                      <a:endParaRPr lang="vi-VN" sz="280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はちじ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８時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726901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9 giờ</a:t>
                      </a: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FF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くじ</a:t>
                      </a:r>
                      <a:endParaRPr lang="ja-JP" altLang="en-US" sz="2800">
                        <a:solidFill>
                          <a:srgbClr val="FF0000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９時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889680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10 giờ</a:t>
                      </a:r>
                      <a:endParaRPr lang="vi-VN" sz="280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じゅうじ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0" dirty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52361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11 giờ</a:t>
                      </a:r>
                      <a:endParaRPr lang="vi-VN" sz="280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じゅういちじ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0" dirty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11 </a:t>
                      </a:r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395"/>
                  </a:ext>
                </a:extLst>
              </a:tr>
              <a:tr h="542960">
                <a:tc>
                  <a:txBody>
                    <a:bodyPr/>
                    <a:lstStyle/>
                    <a:p>
                      <a:pPr algn="l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12 giờ</a:t>
                      </a:r>
                      <a:endParaRPr lang="vi-VN" sz="2800">
                        <a:effectLst/>
                        <a:latin typeface="Times New Roman" panose="02020603050405020304" pitchFamily="18" charset="0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800" b="0">
                          <a:solidFill>
                            <a:srgbClr val="000000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じゅうにじ</a:t>
                      </a:r>
                      <a:endParaRPr lang="ja-JP" altLang="en-US" sz="2800"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0" dirty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ja-JP" altLang="en-US" sz="2800" b="0">
                          <a:solidFill>
                            <a:schemeClr val="accent1"/>
                          </a:solidFill>
                          <a:effectLst/>
                          <a:latin typeface="HGMinchoE" panose="02020909000000000000" pitchFamily="49" charset="-128"/>
                          <a:ea typeface="HGMinchoE" panose="02020909000000000000" pitchFamily="49" charset="-128"/>
                          <a:cs typeface="Times New Roman" panose="02020603050405020304" pitchFamily="18" charset="0"/>
                        </a:rPr>
                        <a:t>時</a:t>
                      </a:r>
                      <a:endParaRPr lang="ja-JP" altLang="en-US" sz="2800">
                        <a:solidFill>
                          <a:schemeClr val="accent1"/>
                        </a:solidFill>
                        <a:effectLst/>
                        <a:latin typeface="HGMinchoE" panose="02020909000000000000" pitchFamily="49" charset="-128"/>
                        <a:ea typeface="HGMinchoE" panose="02020909000000000000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1322" marR="71322" marT="35661" marB="356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1334"/>
                  </a:ext>
                </a:extLst>
              </a:tr>
            </a:tbl>
          </a:graphicData>
        </a:graphic>
      </p:graphicFrame>
      <p:pic>
        <p:nvPicPr>
          <p:cNvPr id="8" name="図 7">
            <a:extLst>
              <a:ext uri="{FF2B5EF4-FFF2-40B4-BE49-F238E27FC236}">
                <a16:creationId xmlns:a16="http://schemas.microsoft.com/office/drawing/2014/main" id="{B9A18F03-D36C-E448-8EC8-4EEF7EED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" y="3934653"/>
            <a:ext cx="2645229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0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1347</Words>
  <Application>Microsoft Macintosh PowerPoint</Application>
  <PresentationFormat>ワイド画面</PresentationFormat>
  <Paragraphs>403</Paragraphs>
  <Slides>82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82</vt:i4>
      </vt:variant>
    </vt:vector>
  </HeadingPairs>
  <TitlesOfParts>
    <vt:vector size="92" baseType="lpstr">
      <vt:lpstr>HGMinchoE</vt:lpstr>
      <vt:lpstr>MS Mincho</vt:lpstr>
      <vt:lpstr>arial</vt:lpstr>
      <vt:lpstr>arial</vt:lpstr>
      <vt:lpstr>Calibri</vt:lpstr>
      <vt:lpstr>Calibri Light</vt:lpstr>
      <vt:lpstr>Lora</vt:lpstr>
      <vt:lpstr>Times New Roman</vt:lpstr>
      <vt:lpstr>Verdana</vt:lpstr>
      <vt:lpstr>Office テーマ</vt:lpstr>
      <vt:lpstr> </vt:lpstr>
      <vt:lpstr>起きます</vt:lpstr>
      <vt:lpstr>働きます</vt:lpstr>
      <vt:lpstr>終わります</vt:lpstr>
      <vt:lpstr>PowerPoint プレゼンテーション</vt:lpstr>
      <vt:lpstr>PowerPoint プレゼンテーション</vt:lpstr>
      <vt:lpstr>PowerPoint プレゼンテーション</vt:lpstr>
      <vt:lpstr>腕時計 うでどけい</vt:lpstr>
      <vt:lpstr>いま、なんじですか？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　何時ですか。</vt:lpstr>
      <vt:lpstr>今　何時ですか。</vt:lpstr>
      <vt:lpstr>今　何時ですか。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例：れい</vt:lpstr>
      <vt:lpstr>例：れい</vt:lpstr>
      <vt:lpstr>Vます/Vません/Vました/Vませんでした</vt:lpstr>
      <vt:lpstr>〇時に Vます 何時に Vますか</vt:lpstr>
      <vt:lpstr>例：れい</vt:lpstr>
      <vt:lpstr>例：れい</vt:lpstr>
      <vt:lpstr>7時半に 起きます。</vt:lpstr>
      <vt:lpstr>11時に 寝ます。</vt:lpstr>
      <vt:lpstr>PowerPoint プレゼンテーション</vt:lpstr>
      <vt:lpstr>練習</vt:lpstr>
      <vt:lpstr>〇時から　〇時まで　Vます 何時から　何時まで　Vますか</vt:lpstr>
      <vt:lpstr>12時から　1時まで　休みます。</vt:lpstr>
      <vt:lpstr>8時から　10時まで　勉強します。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練習</vt:lpstr>
      <vt:lpstr>〇時から 〇時まで です 何時から 何時まで ですか</vt:lpstr>
      <vt:lpstr>スーパーは10時から　9時まで　です。</vt:lpstr>
      <vt:lpstr>デパートは10時半から 8時まで です。</vt:lpstr>
      <vt:lpstr>銀行　（ぎんこう）</vt:lpstr>
      <vt:lpstr>郵便局　（ゆうびんきょく）</vt:lpstr>
      <vt:lpstr>試験　（しけん）</vt:lpstr>
      <vt:lpstr>　 図書館 （としょかん）</vt:lpstr>
      <vt:lpstr>美術館　（びじゅつかん）</vt:lpstr>
      <vt:lpstr>会社</vt:lpstr>
      <vt:lpstr>勉強　（べんきょう）</vt:lpstr>
      <vt:lpstr>昼休み　（ひるやすみ）</vt:lpstr>
      <vt:lpstr>Sさんの昼休みは　何時から　何時までですか。</vt:lpstr>
      <vt:lpstr>Sさんの国の銀行は　何時から　何時までですか。 </vt:lpstr>
      <vt:lpstr>Sさんの会社（Sさんのお父さんの会社）は何時から　何時まで　ですか。</vt:lpstr>
      <vt:lpstr>〇曜日から 〇曜日まで です 何曜日から 何曜日まで ですか</vt:lpstr>
      <vt:lpstr>PowerPoint プレゼンテーション</vt:lpstr>
      <vt:lpstr>PowerPoint プレゼンテーション</vt:lpstr>
      <vt:lpstr>練習</vt:lpstr>
      <vt:lpstr>PowerPoint プレゼンテーション</vt:lpstr>
      <vt:lpstr>PowerPoint プレゼンテーション</vt:lpstr>
      <vt:lpstr>例：れい</vt:lpstr>
      <vt:lpstr>例：れい</vt:lpstr>
      <vt:lpstr>電話番号は～です。</vt:lpstr>
      <vt:lpstr>PowerPoint プレゼンテーション</vt:lpstr>
      <vt:lpstr>練習（れんしゅう）</vt:lpstr>
      <vt:lpstr>毎日の生活 まいにちのせいかつ</vt:lpstr>
      <vt:lpstr>PowerPoint プレゼンテーション</vt:lpstr>
      <vt:lpstr>PowerPoint プレゼンテーション</vt:lpstr>
      <vt:lpstr>ジョギング</vt:lpstr>
      <vt:lpstr>PowerPoint プレゼンテーション</vt:lpstr>
      <vt:lpstr>ジョギングを　します</vt:lpstr>
      <vt:lpstr>日本語を　勉強します</vt:lpstr>
      <vt:lpstr>ネットを　見ます</vt:lpstr>
      <vt:lpstr>1日のスケジュールを　説明します</vt:lpstr>
      <vt:lpstr>朝礼〜ちょうれい</vt:lpstr>
      <vt:lpstr>残業　ー　ざんぎょう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Office User</dc:creator>
  <cp:lastModifiedBy>Microsoft Office User</cp:lastModifiedBy>
  <cp:revision>14</cp:revision>
  <dcterms:created xsi:type="dcterms:W3CDTF">2023-01-01T13:50:35Z</dcterms:created>
  <dcterms:modified xsi:type="dcterms:W3CDTF">2023-12-16T04:27:31Z</dcterms:modified>
</cp:coreProperties>
</file>